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4"/>
  </p:notesMasterIdLst>
  <p:sldIdLst>
    <p:sldId id="256" r:id="rId2"/>
    <p:sldId id="257" r:id="rId3"/>
    <p:sldId id="258" r:id="rId4"/>
    <p:sldId id="261" r:id="rId5"/>
    <p:sldId id="260" r:id="rId6"/>
    <p:sldId id="277" r:id="rId7"/>
    <p:sldId id="276" r:id="rId8"/>
    <p:sldId id="280" r:id="rId9"/>
    <p:sldId id="281" r:id="rId10"/>
    <p:sldId id="321" r:id="rId11"/>
    <p:sldId id="278" r:id="rId12"/>
    <p:sldId id="322" r:id="rId13"/>
    <p:sldId id="262" r:id="rId14"/>
    <p:sldId id="291" r:id="rId15"/>
    <p:sldId id="279" r:id="rId16"/>
    <p:sldId id="290" r:id="rId17"/>
    <p:sldId id="303" r:id="rId18"/>
    <p:sldId id="275" r:id="rId19"/>
    <p:sldId id="282" r:id="rId20"/>
    <p:sldId id="323" r:id="rId21"/>
    <p:sldId id="274" r:id="rId22"/>
    <p:sldId id="285" r:id="rId23"/>
    <p:sldId id="268" r:id="rId24"/>
    <p:sldId id="302" r:id="rId25"/>
    <p:sldId id="286" r:id="rId26"/>
    <p:sldId id="293" r:id="rId27"/>
    <p:sldId id="295" r:id="rId28"/>
    <p:sldId id="304" r:id="rId29"/>
    <p:sldId id="287" r:id="rId30"/>
    <p:sldId id="305" r:id="rId31"/>
    <p:sldId id="296" r:id="rId32"/>
    <p:sldId id="310" r:id="rId33"/>
    <p:sldId id="306" r:id="rId34"/>
    <p:sldId id="294" r:id="rId35"/>
    <p:sldId id="307" r:id="rId36"/>
    <p:sldId id="308" r:id="rId37"/>
    <p:sldId id="324" r:id="rId38"/>
    <p:sldId id="316" r:id="rId39"/>
    <p:sldId id="317" r:id="rId40"/>
    <p:sldId id="315" r:id="rId41"/>
    <p:sldId id="325" r:id="rId42"/>
    <p:sldId id="311" r:id="rId43"/>
    <p:sldId id="312" r:id="rId44"/>
    <p:sldId id="326" r:id="rId45"/>
    <p:sldId id="297" r:id="rId46"/>
    <p:sldId id="298" r:id="rId47"/>
    <p:sldId id="327" r:id="rId48"/>
    <p:sldId id="271" r:id="rId49"/>
    <p:sldId id="314" r:id="rId50"/>
    <p:sldId id="313" r:id="rId51"/>
    <p:sldId id="272" r:id="rId52"/>
    <p:sldId id="269" r:id="rId5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774"/>
    <p:restoredTop sz="86395"/>
  </p:normalViewPr>
  <p:slideViewPr>
    <p:cSldViewPr snapToGrid="0" snapToObjects="1">
      <p:cViewPr>
        <p:scale>
          <a:sx n="120" d="100"/>
          <a:sy n="120" d="100"/>
        </p:scale>
        <p:origin x="304" y="5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https://www.slideshare.net/AhmadHafizIsmail/introduction-to-graphql-or-how-i-learned-to-stop-worrying-about-rest-apis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Two</a:t>
            </a:r>
            <a:r>
              <a:rPr lang="nl-NL" dirty="0" smtClean="0"/>
              <a:t> ROOT types:</a:t>
            </a:r>
            <a:r>
              <a:rPr lang="nl-NL" baseline="0" dirty="0" smtClean="0"/>
              <a:t> </a:t>
            </a:r>
          </a:p>
          <a:p>
            <a:pPr lvl="1"/>
            <a:r>
              <a:rPr lang="nl-NL" dirty="0" smtClean="0"/>
              <a:t>Query</a:t>
            </a:r>
          </a:p>
          <a:p>
            <a:pPr lvl="1"/>
            <a:r>
              <a:rPr lang="nl-NL" dirty="0" err="1" smtClean="0"/>
              <a:t>Mutation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4405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</a:p>
          <a:p>
            <a:r>
              <a:rPr lang="nl-NL" dirty="0" smtClean="0"/>
              <a:t>List support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62229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45884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6575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Type</a:t>
            </a:r>
          </a:p>
          <a:p>
            <a:pPr lvl="1"/>
            <a:r>
              <a:rPr lang="nl-NL" dirty="0" smtClean="0"/>
              <a:t>Fields</a:t>
            </a:r>
          </a:p>
          <a:p>
            <a:pPr lvl="2"/>
            <a:r>
              <a:rPr lang="nl-NL" dirty="0" smtClean="0"/>
              <a:t>Fields are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build</a:t>
            </a:r>
            <a:r>
              <a:rPr lang="nl-NL" baseline="0" dirty="0" smtClean="0"/>
              <a:t> in types</a:t>
            </a:r>
          </a:p>
          <a:p>
            <a:pPr lvl="2"/>
            <a:r>
              <a:rPr lang="nl-NL" baseline="0" dirty="0" smtClean="0"/>
              <a:t>Or </a:t>
            </a:r>
            <a:r>
              <a:rPr lang="nl-NL" baseline="0" dirty="0" err="1" smtClean="0"/>
              <a:t>other</a:t>
            </a:r>
            <a:r>
              <a:rPr lang="nl-NL" baseline="0" dirty="0" smtClean="0"/>
              <a:t> types</a:t>
            </a:r>
          </a:p>
          <a:p>
            <a:pPr lvl="2"/>
            <a:r>
              <a:rPr lang="nl-NL" baseline="0" dirty="0" err="1" smtClean="0"/>
              <a:t>Singular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plural</a:t>
            </a:r>
            <a:r>
              <a:rPr lang="nl-NL" baseline="0" dirty="0" smtClean="0"/>
              <a:t> []</a:t>
            </a:r>
            <a:endParaRPr lang="nl-NL" dirty="0" smtClean="0"/>
          </a:p>
          <a:p>
            <a:pPr lvl="2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54982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</a:t>
            </a:r>
          </a:p>
          <a:p>
            <a:r>
              <a:rPr lang="nl-NL" dirty="0" smtClean="0"/>
              <a:t>Field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mapped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resolver</a:t>
            </a:r>
            <a:r>
              <a:rPr lang="nl-NL" baseline="0" dirty="0" smtClean="0"/>
              <a:t> (</a:t>
            </a:r>
            <a:r>
              <a:rPr lang="nl-NL" baseline="0" dirty="0" err="1" smtClean="0"/>
              <a:t>operation</a:t>
            </a:r>
            <a:r>
              <a:rPr lang="nl-NL" baseline="0" dirty="0" smtClean="0"/>
              <a:t>)</a:t>
            </a:r>
            <a:endParaRPr lang="nl-NL" dirty="0" smtClean="0"/>
          </a:p>
          <a:p>
            <a:r>
              <a:rPr lang="nl-NL" dirty="0" smtClean="0"/>
              <a:t>Fields </a:t>
            </a:r>
            <a:r>
              <a:rPr lang="nl-NL" dirty="0" err="1" smtClean="0"/>
              <a:t>can</a:t>
            </a:r>
            <a:r>
              <a:rPr lang="nl-NL" dirty="0" smtClean="0"/>
              <a:t> have </a:t>
            </a:r>
            <a:r>
              <a:rPr lang="nl-NL" dirty="0" err="1" smtClean="0"/>
              <a:t>arguments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55137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7702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3079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743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DataFetcher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fetches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backing data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a field type. </a:t>
            </a:r>
            <a:r>
              <a:rPr lang="nl-NL" baseline="0" dirty="0" err="1" smtClean="0"/>
              <a:t>Unless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its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provided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current</a:t>
            </a:r>
            <a:r>
              <a:rPr lang="nl-NL" baseline="0" dirty="0" smtClean="0"/>
              <a:t> type.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28037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5720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2368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0695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2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8077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6349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9902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891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162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Multiple REST</a:t>
            </a:r>
            <a:r>
              <a:rPr lang="nl-NL" baseline="0" dirty="0" smtClean="0"/>
              <a:t> calls </a:t>
            </a:r>
            <a:r>
              <a:rPr lang="nl-NL" baseline="0" dirty="0" err="1" smtClean="0"/>
              <a:t>needed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get </a:t>
            </a:r>
            <a:r>
              <a:rPr lang="nl-NL" baseline="0" dirty="0" err="1" smtClean="0"/>
              <a:t>all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data on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screen. </a:t>
            </a:r>
          </a:p>
          <a:p>
            <a:r>
              <a:rPr lang="nl-NL" baseline="0" dirty="0" err="1" smtClean="0"/>
              <a:t>From</a:t>
            </a:r>
            <a:r>
              <a:rPr lang="nl-NL" baseline="0" dirty="0" smtClean="0"/>
              <a:t> multiple different services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72715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713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702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http://graphql.org/learn/thinking-in-graphs/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lt2"/>
                </a:solidFill>
              </a:rPr>
              <a:t>‹nr.›</a:t>
            </a:fld>
            <a:endParaRPr lang="en-GB" sz="1000">
              <a:solidFill>
                <a:schemeClr val="lt2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397851" y="79597"/>
            <a:ext cx="1623307" cy="461355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graphql.org/learn/" TargetMode="External"/><Relationship Id="rId4" Type="http://schemas.openxmlformats.org/officeDocument/2006/relationships/hyperlink" Target="https://www.howtographql.com/" TargetMode="External"/><Relationship Id="rId5" Type="http://schemas.openxmlformats.org/officeDocument/2006/relationships/hyperlink" Target="https://github.com/graphql-java/awesome-graphql-java" TargetMode="External"/><Relationship Id="rId6" Type="http://schemas.openxmlformats.org/officeDocument/2006/relationships/hyperlink" Target="https://developers.facebook.com/docs/graph-api/using-graph-api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REST in peace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111" y="1573536"/>
            <a:ext cx="3313777" cy="16568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if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en-US" dirty="0" err="1" smtClean="0"/>
              <a:t>GraphQL</a:t>
            </a:r>
            <a:r>
              <a:rPr lang="en-US" dirty="0" smtClean="0"/>
              <a:t>!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52475"/>
            <a:ext cx="5479500" cy="3427215"/>
          </a:xfrm>
          <a:prstGeom prst="rect">
            <a:avLst/>
          </a:prstGeom>
        </p:spPr>
      </p:pic>
      <p:sp>
        <p:nvSpPr>
          <p:cNvPr id="6" name="Shape 73"/>
          <p:cNvSpPr txBox="1">
            <a:spLocks/>
          </p:cNvSpPr>
          <p:nvPr/>
        </p:nvSpPr>
        <p:spPr>
          <a:xfrm>
            <a:off x="5791200" y="1152476"/>
            <a:ext cx="3666742" cy="34247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5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orderItems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/>
            </a:r>
            <a:br>
              <a:rPr lang="mr-IN" dirty="0" smtClean="0"/>
            </a:br>
            <a:r>
              <a:rPr lang="mr-IN" dirty="0" smtClean="0"/>
              <a:t>            </a:t>
            </a:r>
            <a:r>
              <a:rPr lang="mr-IN" dirty="0" err="1" smtClean="0">
                <a:solidFill>
                  <a:srgbClr val="9876AA"/>
                </a:solidFill>
              </a:rPr>
              <a:t>product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/>
            </a:r>
            <a:br>
              <a:rPr lang="mr-IN" dirty="0" smtClean="0"/>
            </a:br>
            <a:r>
              <a:rPr lang="mr-IN" dirty="0" smtClean="0"/>
              <a:t>                </a:t>
            </a:r>
            <a:r>
              <a:rPr lang="mr-IN" dirty="0" err="1" smtClean="0">
                <a:solidFill>
                  <a:srgbClr val="9876AA"/>
                </a:solidFill>
              </a:rPr>
              <a:t>imageUrl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en-US" dirty="0">
                <a:solidFill>
                  <a:srgbClr val="9876AA"/>
                </a:solidFill>
              </a:rPr>
              <a:t> </a:t>
            </a:r>
            <a:r>
              <a:rPr lang="en-US" dirty="0" smtClean="0">
                <a:solidFill>
                  <a:srgbClr val="9876AA"/>
                </a:solidFill>
              </a:rPr>
              <a:t>          </a:t>
            </a:r>
            <a:r>
              <a:rPr lang="mr-IN" dirty="0" err="1" smtClean="0">
                <a:solidFill>
                  <a:srgbClr val="9876AA"/>
                </a:solidFill>
              </a:rPr>
              <a:t>shipment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/>
            </a:r>
            <a:br>
              <a:rPr lang="mr-IN" dirty="0" smtClean="0"/>
            </a:br>
            <a:r>
              <a:rPr lang="mr-IN" dirty="0" smtClean="0"/>
              <a:t>                </a:t>
            </a:r>
            <a:r>
              <a:rPr lang="mr-IN" dirty="0" err="1" smtClean="0">
                <a:solidFill>
                  <a:srgbClr val="9876AA"/>
                </a:solidFill>
              </a:rPr>
              <a:t>status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        </a:t>
            </a:r>
            <a:r>
              <a:rPr lang="mr-IN" dirty="0" smtClean="0"/>
              <a:t/>
            </a:r>
            <a:br>
              <a:rPr lang="mr-IN" dirty="0" smtClean="0"/>
            </a:b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30085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nl-NL" dirty="0"/>
              <a:t>The </a:t>
            </a:r>
            <a:r>
              <a:rPr lang="nl-NL" dirty="0" err="1"/>
              <a:t>same</a:t>
            </a:r>
            <a:r>
              <a:rPr lang="nl-NL" dirty="0"/>
              <a:t> website</a:t>
            </a:r>
            <a:r>
              <a:rPr lang="mr-IN" dirty="0"/>
              <a:t>…</a:t>
            </a:r>
            <a:r>
              <a:rPr lang="en-US" dirty="0"/>
              <a:t>using </a:t>
            </a:r>
            <a:r>
              <a:rPr lang="en-US" dirty="0" err="1"/>
              <a:t>GraphQL</a:t>
            </a:r>
            <a:endParaRPr lang="en-GB" dirty="0"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66742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38100" marR="38100" lvl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 smtClean="0"/>
              <a:t>Query</a:t>
            </a:r>
          </a:p>
          <a:p>
            <a:pPr marL="38100" marR="38100" lvl="0">
              <a:lnSpc>
                <a:spcPct val="100000"/>
              </a:lnSpc>
              <a:spcAft>
                <a:spcPts val="0"/>
              </a:spcAft>
              <a:buNone/>
            </a:pPr>
            <a:r>
              <a:rPr lang="mr-IN" sz="1600" dirty="0" smtClean="0"/>
              <a:t>{</a:t>
            </a:r>
            <a:r>
              <a:rPr lang="mr-IN" sz="1600" dirty="0"/>
              <a:t/>
            </a:r>
            <a:br>
              <a:rPr lang="mr-IN" sz="1600" dirty="0"/>
            </a:br>
            <a:r>
              <a:rPr lang="mr-IN" sz="1600" dirty="0"/>
              <a:t>    </a:t>
            </a:r>
            <a:r>
              <a:rPr lang="mr-IN" sz="1600" dirty="0" err="1" smtClean="0">
                <a:solidFill>
                  <a:srgbClr val="9876AA"/>
                </a:solidFill>
              </a:rPr>
              <a:t>order</a:t>
            </a:r>
            <a:r>
              <a:rPr lang="mr-IN" sz="1600" dirty="0" smtClean="0">
                <a:solidFill>
                  <a:srgbClr val="9876AA"/>
                </a:solidFill>
              </a:rPr>
              <a:t> </a:t>
            </a:r>
            <a:r>
              <a:rPr lang="mr-IN" sz="1600" dirty="0" smtClean="0"/>
              <a:t>(</a:t>
            </a:r>
            <a:r>
              <a:rPr lang="mr-IN" sz="1600" dirty="0" err="1"/>
              <a:t>id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897BB"/>
                </a:solidFill>
              </a:rPr>
              <a:t>4370307900</a:t>
            </a:r>
            <a:r>
              <a:rPr lang="mr-IN" sz="1600" dirty="0"/>
              <a:t>) {</a:t>
            </a:r>
            <a:br>
              <a:rPr lang="mr-IN" sz="1600" dirty="0"/>
            </a:br>
            <a:r>
              <a:rPr lang="mr-IN" sz="1600" dirty="0"/>
              <a:t>        </a:t>
            </a:r>
            <a:r>
              <a:rPr lang="mr-IN" sz="1600" dirty="0" err="1">
                <a:solidFill>
                  <a:srgbClr val="9876AA"/>
                </a:solidFill>
              </a:rPr>
              <a:t>totalPrice</a:t>
            </a:r>
            <a:r>
              <a:rPr lang="mr-IN" sz="1600" dirty="0">
                <a:solidFill>
                  <a:srgbClr val="9876AA"/>
                </a:solidFill>
              </a:rPr>
              <a:t/>
            </a:r>
            <a:br>
              <a:rPr lang="mr-IN" sz="1600" dirty="0">
                <a:solidFill>
                  <a:srgbClr val="9876AA"/>
                </a:solidFill>
              </a:rPr>
            </a:br>
            <a:r>
              <a:rPr lang="mr-IN" sz="1600" dirty="0">
                <a:solidFill>
                  <a:srgbClr val="9876AA"/>
                </a:solidFill>
              </a:rPr>
              <a:t>        </a:t>
            </a:r>
            <a:r>
              <a:rPr lang="mr-IN" sz="1600" dirty="0" err="1">
                <a:solidFill>
                  <a:srgbClr val="9876AA"/>
                </a:solidFill>
              </a:rPr>
              <a:t>orderItems</a:t>
            </a:r>
            <a:r>
              <a:rPr lang="mr-IN" sz="1600" dirty="0">
                <a:solidFill>
                  <a:srgbClr val="9876AA"/>
                </a:solidFill>
              </a:rPr>
              <a:t>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        </a:t>
            </a:r>
            <a:r>
              <a:rPr lang="mr-IN" sz="1600" dirty="0" err="1">
                <a:solidFill>
                  <a:srgbClr val="9876AA"/>
                </a:solidFill>
              </a:rPr>
              <a:t>product</a:t>
            </a:r>
            <a:r>
              <a:rPr lang="mr-IN" sz="1600" dirty="0">
                <a:solidFill>
                  <a:srgbClr val="9876AA"/>
                </a:solidFill>
              </a:rPr>
              <a:t>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            </a:t>
            </a:r>
            <a:r>
              <a:rPr lang="mr-IN" sz="1600" dirty="0" err="1">
                <a:solidFill>
                  <a:srgbClr val="9876AA"/>
                </a:solidFill>
              </a:rPr>
              <a:t>imageUrl</a:t>
            </a:r>
            <a:r>
              <a:rPr lang="mr-IN" sz="1600" dirty="0">
                <a:solidFill>
                  <a:srgbClr val="9876AA"/>
                </a:solidFill>
              </a:rPr>
              <a:t/>
            </a:r>
            <a:br>
              <a:rPr lang="mr-IN" sz="1600" dirty="0">
                <a:solidFill>
                  <a:srgbClr val="9876AA"/>
                </a:solidFill>
              </a:rPr>
            </a:br>
            <a:r>
              <a:rPr lang="mr-IN" sz="1600" dirty="0">
                <a:solidFill>
                  <a:srgbClr val="9876AA"/>
                </a:solidFill>
              </a:rPr>
              <a:t>            </a:t>
            </a:r>
            <a:r>
              <a:rPr lang="mr-IN" sz="1600" dirty="0"/>
              <a:t>}</a:t>
            </a:r>
            <a:br>
              <a:rPr lang="mr-IN" sz="1600" dirty="0"/>
            </a:br>
            <a:r>
              <a:rPr lang="mr-IN" sz="1600" dirty="0"/>
              <a:t>            </a:t>
            </a:r>
            <a:r>
              <a:rPr lang="mr-IN" sz="1600" dirty="0" err="1">
                <a:solidFill>
                  <a:srgbClr val="9876AA"/>
                </a:solidFill>
              </a:rPr>
              <a:t>shipment</a:t>
            </a:r>
            <a:r>
              <a:rPr lang="mr-IN" sz="1600" dirty="0">
                <a:solidFill>
                  <a:srgbClr val="9876AA"/>
                </a:solidFill>
              </a:rPr>
              <a:t>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            </a:t>
            </a:r>
            <a:r>
              <a:rPr lang="mr-IN" sz="1600" dirty="0" err="1">
                <a:solidFill>
                  <a:srgbClr val="9876AA"/>
                </a:solidFill>
              </a:rPr>
              <a:t>status</a:t>
            </a:r>
            <a:r>
              <a:rPr lang="mr-IN" sz="1600" dirty="0">
                <a:solidFill>
                  <a:srgbClr val="9876AA"/>
                </a:solidFill>
              </a:rPr>
              <a:t/>
            </a:r>
            <a:br>
              <a:rPr lang="mr-IN" sz="1600" dirty="0">
                <a:solidFill>
                  <a:srgbClr val="9876AA"/>
                </a:solidFill>
              </a:rPr>
            </a:br>
            <a:r>
              <a:rPr lang="mr-IN" sz="1600" dirty="0">
                <a:solidFill>
                  <a:srgbClr val="9876AA"/>
                </a:solidFill>
              </a:rPr>
              <a:t>            </a:t>
            </a:r>
            <a:r>
              <a:rPr lang="mr-IN" sz="1600" dirty="0"/>
              <a:t>}</a:t>
            </a:r>
            <a:br>
              <a:rPr lang="mr-IN" sz="1600" dirty="0"/>
            </a:br>
            <a:r>
              <a:rPr lang="mr-IN" sz="1600" dirty="0"/>
              <a:t>        }</a:t>
            </a:r>
            <a:br>
              <a:rPr lang="mr-IN" sz="1600" dirty="0"/>
            </a:br>
            <a:r>
              <a:rPr lang="mr-IN" sz="1600" dirty="0"/>
              <a:t>    }</a:t>
            </a:r>
            <a:br>
              <a:rPr lang="mr-IN" sz="1600" dirty="0"/>
            </a:br>
            <a:r>
              <a:rPr lang="mr-IN" sz="1600" dirty="0" smtClean="0"/>
              <a:t>}</a:t>
            </a:r>
            <a:endParaRPr sz="1600" dirty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4359349" y="1152475"/>
            <a:ext cx="5124893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 smtClean="0"/>
              <a:t>Result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data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order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totalPrice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"23.93"</a:t>
            </a:r>
            <a:r>
              <a:rPr lang="mr-IN" sz="1600" dirty="0">
                <a:solidFill>
                  <a:srgbClr val="CC7832"/>
                </a:solidFill>
              </a:rPr>
              <a:t>,</a:t>
            </a:r>
            <a:br>
              <a:rPr lang="mr-IN" sz="1600" dirty="0">
                <a:solidFill>
                  <a:srgbClr val="CC7832"/>
                </a:solidFill>
              </a:rPr>
            </a:br>
            <a:r>
              <a:rPr lang="mr-IN" sz="1600" dirty="0">
                <a:solidFill>
                  <a:srgbClr val="CC7832"/>
                </a:solidFill>
              </a:rPr>
              <a:t>  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orderItems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[</a:t>
            </a:r>
            <a:br>
              <a:rPr lang="mr-IN" sz="1600" dirty="0"/>
            </a:br>
            <a:r>
              <a:rPr lang="mr-IN" sz="1600" dirty="0"/>
              <a:t>        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product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imageUrl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https</a:t>
            </a:r>
            <a:r>
              <a:rPr lang="mr-IN" sz="1600" dirty="0">
                <a:solidFill>
                  <a:srgbClr val="6A8759"/>
                </a:solidFill>
              </a:rPr>
              <a:t>://123.img" </a:t>
            </a:r>
            <a:r>
              <a:rPr lang="mr-IN" sz="1600" dirty="0"/>
              <a:t>}</a:t>
            </a:r>
            <a:r>
              <a:rPr lang="mr-IN" sz="1600" dirty="0">
                <a:solidFill>
                  <a:srgbClr val="CC7832"/>
                </a:solidFill>
              </a:rPr>
              <a:t>,</a:t>
            </a:r>
            <a:br>
              <a:rPr lang="mr-IN" sz="1600" dirty="0">
                <a:solidFill>
                  <a:srgbClr val="CC7832"/>
                </a:solidFill>
              </a:rPr>
            </a:br>
            <a:r>
              <a:rPr lang="mr-IN" sz="1600" dirty="0">
                <a:solidFill>
                  <a:srgbClr val="CC7832"/>
                </a:solidFill>
              </a:rPr>
              <a:t>      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shipment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status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verzonden</a:t>
            </a:r>
            <a:r>
              <a:rPr lang="mr-IN" sz="1600" dirty="0">
                <a:solidFill>
                  <a:srgbClr val="6A8759"/>
                </a:solidFill>
              </a:rPr>
              <a:t>" </a:t>
            </a:r>
            <a:r>
              <a:rPr lang="mr-IN" sz="1600" dirty="0"/>
              <a:t>} }</a:t>
            </a:r>
            <a:r>
              <a:rPr lang="mr-IN" sz="1600" dirty="0">
                <a:solidFill>
                  <a:srgbClr val="CC7832"/>
                </a:solidFill>
              </a:rPr>
              <a:t>,</a:t>
            </a:r>
            <a:br>
              <a:rPr lang="mr-IN" sz="1600" dirty="0">
                <a:solidFill>
                  <a:srgbClr val="CC7832"/>
                </a:solidFill>
              </a:rPr>
            </a:br>
            <a:r>
              <a:rPr lang="mr-IN" sz="1600" dirty="0">
                <a:solidFill>
                  <a:srgbClr val="CC7832"/>
                </a:solidFill>
              </a:rPr>
              <a:t>       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product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imageUrl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https</a:t>
            </a:r>
            <a:r>
              <a:rPr lang="mr-IN" sz="1600" dirty="0">
                <a:solidFill>
                  <a:srgbClr val="6A8759"/>
                </a:solidFill>
              </a:rPr>
              <a:t>://234.img" </a:t>
            </a:r>
            <a:r>
              <a:rPr lang="mr-IN" sz="1600" dirty="0"/>
              <a:t>}</a:t>
            </a:r>
            <a:r>
              <a:rPr lang="mr-IN" sz="1600" dirty="0">
                <a:solidFill>
                  <a:srgbClr val="CC7832"/>
                </a:solidFill>
              </a:rPr>
              <a:t>,</a:t>
            </a:r>
            <a:br>
              <a:rPr lang="mr-IN" sz="1600" dirty="0">
                <a:solidFill>
                  <a:srgbClr val="CC7832"/>
                </a:solidFill>
              </a:rPr>
            </a:br>
            <a:r>
              <a:rPr lang="mr-IN" sz="1600" dirty="0">
                <a:solidFill>
                  <a:srgbClr val="CC7832"/>
                </a:solidFill>
              </a:rPr>
              <a:t>      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shipment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status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verzonden</a:t>
            </a:r>
            <a:r>
              <a:rPr lang="mr-IN" sz="1600" dirty="0">
                <a:solidFill>
                  <a:srgbClr val="6A8759"/>
                </a:solidFill>
              </a:rPr>
              <a:t>" </a:t>
            </a:r>
            <a:r>
              <a:rPr lang="mr-IN" sz="1600" dirty="0"/>
              <a:t>}</a:t>
            </a:r>
            <a:br>
              <a:rPr lang="mr-IN" sz="1600" dirty="0"/>
            </a:br>
            <a:r>
              <a:rPr lang="mr-IN" sz="1600" dirty="0"/>
              <a:t>        }]</a:t>
            </a:r>
            <a:br>
              <a:rPr lang="mr-IN" sz="1600" dirty="0"/>
            </a:br>
            <a:r>
              <a:rPr lang="mr-IN" sz="1600" dirty="0"/>
              <a:t>    }</a:t>
            </a:r>
            <a:br>
              <a:rPr lang="mr-IN" sz="1600" dirty="0"/>
            </a:br>
            <a:r>
              <a:rPr lang="mr-IN" sz="1600" dirty="0"/>
              <a:t>  }</a:t>
            </a:r>
            <a:br>
              <a:rPr lang="mr-IN" sz="1600" dirty="0"/>
            </a:br>
            <a:r>
              <a:rPr lang="mr-IN" sz="1600" dirty="0"/>
              <a:t>}</a:t>
            </a:r>
            <a:br>
              <a:rPr lang="mr-IN" sz="1600" dirty="0"/>
            </a:b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65560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Schema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err="1" smtClean="0"/>
              <a:t>GraphQL</a:t>
            </a:r>
            <a:r>
              <a:rPr lang="en-GB" dirty="0" smtClean="0"/>
              <a:t> Java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595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</a:t>
            </a:r>
            <a:r>
              <a:rPr lang="en-GB" dirty="0" smtClean="0"/>
              <a:t>schema</a:t>
            </a:r>
            <a:endParaRPr lang="en-GB" dirty="0"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You </a:t>
            </a:r>
            <a:r>
              <a:rPr lang="en-GB" b="1" dirty="0">
                <a:solidFill>
                  <a:schemeClr val="tx1"/>
                </a:solidFill>
              </a:rPr>
              <a:t>model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your business domain </a:t>
            </a:r>
            <a:r>
              <a:rPr lang="en-GB" b="1" dirty="0">
                <a:solidFill>
                  <a:schemeClr val="tx1"/>
                </a:solidFill>
              </a:rPr>
              <a:t>as a </a:t>
            </a:r>
            <a:r>
              <a:rPr lang="en-GB" b="1" dirty="0" smtClean="0">
                <a:solidFill>
                  <a:schemeClr val="tx1"/>
                </a:solidFill>
              </a:rPr>
              <a:t>graph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Different model </a:t>
            </a:r>
            <a:r>
              <a:rPr lang="en-GB" b="1" dirty="0" smtClean="0">
                <a:solidFill>
                  <a:schemeClr val="tx1"/>
                </a:solidFill>
              </a:rPr>
              <a:t>implementation options</a:t>
            </a:r>
            <a:endParaRPr lang="en-GB" b="1" dirty="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Schema-first</a:t>
            </a:r>
            <a:r>
              <a:rPr lang="en-GB" dirty="0" smtClean="0"/>
              <a:t>: </a:t>
            </a:r>
            <a:r>
              <a:rPr lang="en-GB" dirty="0" err="1" smtClean="0"/>
              <a:t>GraphQL</a:t>
            </a:r>
            <a:r>
              <a:rPr lang="en-GB" dirty="0" smtClean="0"/>
              <a:t> SDL/IDL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Code-first </a:t>
            </a:r>
            <a:r>
              <a:rPr lang="en-GB" dirty="0" smtClean="0"/>
              <a:t>approach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smtClean="0"/>
              <a:t>Hybrid: SPQR (speaker)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schema</a:t>
            </a:r>
            <a:r>
              <a:rPr lang="nl-NL" dirty="0"/>
              <a:t> </a:t>
            </a:r>
            <a:r>
              <a:rPr lang="nl-NL" dirty="0" err="1" smtClean="0"/>
              <a:t>definition</a:t>
            </a:r>
            <a:endParaRPr lang="nl-NL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4274048" y="1152475"/>
            <a:ext cx="4558251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b="1" dirty="0" smtClean="0">
                <a:solidFill>
                  <a:srgbClr val="CC7832"/>
                </a:solidFill>
              </a:rPr>
              <a:t>schema </a:t>
            </a:r>
            <a:r>
              <a:rPr lang="nl-NL" dirty="0" smtClean="0"/>
              <a:t>{</a:t>
            </a:r>
            <a:br>
              <a:rPr lang="nl-NL" dirty="0" smtClean="0"/>
            </a:br>
            <a:r>
              <a:rPr lang="nl-NL" dirty="0" smtClean="0"/>
              <a:t>    </a:t>
            </a:r>
            <a:r>
              <a:rPr lang="nl-NL" b="1" dirty="0" smtClean="0">
                <a:solidFill>
                  <a:srgbClr val="CC7832"/>
                </a:solidFill>
              </a:rPr>
              <a:t>query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smtClean="0"/>
              <a:t>Query</a:t>
            </a:r>
            <a:br>
              <a:rPr lang="nl-NL" dirty="0" smtClean="0"/>
            </a:br>
            <a:r>
              <a:rPr lang="nl-NL" dirty="0" smtClean="0"/>
              <a:t>    </a:t>
            </a:r>
            <a:r>
              <a:rPr lang="nl-NL" b="1" dirty="0" err="1" smtClean="0">
                <a:solidFill>
                  <a:srgbClr val="CC7832"/>
                </a:solidFill>
              </a:rPr>
              <a:t>mutation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err="1" smtClean="0"/>
              <a:t>Mutation</a:t>
            </a: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b="1" dirty="0" smtClean="0">
                <a:solidFill>
                  <a:srgbClr val="CC7832"/>
                </a:solidFill>
              </a:rPr>
              <a:t>    </a:t>
            </a:r>
            <a:r>
              <a:rPr lang="nl-NL" b="1" dirty="0" err="1" smtClean="0">
                <a:solidFill>
                  <a:srgbClr val="CC7832"/>
                </a:solidFill>
              </a:rPr>
              <a:t>subscription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smtClean="0"/>
              <a:t>Subscription</a:t>
            </a:r>
            <a:br>
              <a:rPr lang="nl-NL" dirty="0" smtClean="0"/>
            </a:br>
            <a:r>
              <a:rPr lang="nl-NL" dirty="0" smtClean="0"/>
              <a:t>}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b="1" dirty="0" smtClean="0">
                <a:solidFill>
                  <a:srgbClr val="CC7832"/>
                </a:solidFill>
              </a:rPr>
              <a:t>type </a:t>
            </a:r>
            <a:r>
              <a:rPr lang="nl-NL" dirty="0" smtClean="0">
                <a:solidFill>
                  <a:srgbClr val="FFC66D"/>
                </a:solidFill>
              </a:rPr>
              <a:t>Query </a:t>
            </a:r>
            <a:r>
              <a:rPr lang="nl-NL" dirty="0" smtClean="0"/>
              <a:t>{ </a:t>
            </a:r>
            <a:r>
              <a:rPr lang="mr-IN" dirty="0" smtClean="0">
                <a:solidFill>
                  <a:srgbClr val="9876AA"/>
                </a:solidFill>
              </a:rPr>
              <a:t>…</a:t>
            </a:r>
            <a:r>
              <a:rPr lang="en-US" dirty="0" smtClean="0">
                <a:solidFill>
                  <a:srgbClr val="9876AA"/>
                </a:solidFill>
              </a:rPr>
              <a:t> </a:t>
            </a:r>
            <a:r>
              <a:rPr lang="nl-NL" dirty="0" smtClean="0"/>
              <a:t>}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b="1" dirty="0" smtClean="0">
                <a:solidFill>
                  <a:srgbClr val="CC7832"/>
                </a:solidFill>
              </a:rPr>
              <a:t>type </a:t>
            </a:r>
            <a:r>
              <a:rPr lang="nl-NL" dirty="0" err="1" smtClean="0">
                <a:solidFill>
                  <a:srgbClr val="FFC66D"/>
                </a:solidFill>
              </a:rPr>
              <a:t>Mutation</a:t>
            </a:r>
            <a:r>
              <a:rPr lang="nl-NL" dirty="0" smtClean="0">
                <a:solidFill>
                  <a:srgbClr val="FFC66D"/>
                </a:solidFill>
              </a:rPr>
              <a:t> </a:t>
            </a:r>
            <a:r>
              <a:rPr lang="nl-NL" dirty="0" smtClean="0"/>
              <a:t>{ </a:t>
            </a:r>
            <a:r>
              <a:rPr lang="mr-IN" dirty="0" smtClean="0">
                <a:solidFill>
                  <a:srgbClr val="9876AA"/>
                </a:solidFill>
              </a:rPr>
              <a:t>…</a:t>
            </a:r>
            <a:r>
              <a:rPr lang="en-US" dirty="0" smtClean="0">
                <a:solidFill>
                  <a:srgbClr val="9876AA"/>
                </a:solidFill>
              </a:rPr>
              <a:t> </a:t>
            </a:r>
            <a:r>
              <a:rPr lang="nl-NL" dirty="0" smtClean="0"/>
              <a:t>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 smtClean="0">
                <a:solidFill>
                  <a:srgbClr val="FFC66D"/>
                </a:solidFill>
              </a:rPr>
              <a:t>Subscription </a:t>
            </a:r>
            <a:r>
              <a:rPr lang="nl-NL" dirty="0" smtClean="0"/>
              <a:t>{ </a:t>
            </a:r>
            <a:r>
              <a:rPr lang="mr-IN" dirty="0">
                <a:solidFill>
                  <a:srgbClr val="9876AA"/>
                </a:solidFill>
              </a:rPr>
              <a:t>…</a:t>
            </a:r>
            <a:r>
              <a:rPr lang="en-US" dirty="0">
                <a:solidFill>
                  <a:srgbClr val="9876AA"/>
                </a:solidFill>
              </a:rPr>
              <a:t> </a:t>
            </a:r>
            <a:r>
              <a:rPr lang="nl-NL" dirty="0"/>
              <a:t>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/>
          </a:p>
        </p:txBody>
      </p:sp>
      <p:sp>
        <p:nvSpPr>
          <p:cNvPr id="5" name="Shape 91"/>
          <p:cNvSpPr txBox="1">
            <a:spLocks/>
          </p:cNvSpPr>
          <p:nvPr/>
        </p:nvSpPr>
        <p:spPr>
          <a:xfrm>
            <a:off x="311699" y="1152475"/>
            <a:ext cx="3962349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smtClean="0"/>
              <a:t>Query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ClrTx/>
              <a:buSzTx/>
            </a:pPr>
            <a:r>
              <a:rPr lang="nl-NL" b="1" dirty="0" err="1" smtClean="0">
                <a:solidFill>
                  <a:schemeClr val="tx1"/>
                </a:solidFill>
              </a:rPr>
              <a:t>fetching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/>
              <a:t>data</a:t>
            </a:r>
          </a:p>
          <a:p>
            <a:pPr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err="1" smtClean="0"/>
              <a:t>Mutation</a:t>
            </a:r>
            <a:r>
              <a:rPr lang="nl-NL" dirty="0" smtClean="0"/>
              <a:t> 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ClrTx/>
              <a:buSzTx/>
            </a:pPr>
            <a:r>
              <a:rPr lang="nl-NL" b="1" dirty="0" err="1" smtClean="0">
                <a:solidFill>
                  <a:schemeClr val="tx1"/>
                </a:solidFill>
              </a:rPr>
              <a:t>modifying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/>
              <a:t>data</a:t>
            </a:r>
          </a:p>
          <a:p>
            <a:pPr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smtClean="0"/>
              <a:t>Subscription 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ClrTx/>
              <a:buSzTx/>
            </a:pPr>
            <a:r>
              <a:rPr lang="nl-NL" b="1" dirty="0" err="1" smtClean="0">
                <a:solidFill>
                  <a:schemeClr val="tx1"/>
                </a:solidFill>
              </a:rPr>
              <a:t>notifications</a:t>
            </a:r>
            <a:endParaRPr lang="nl-NL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97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/>
              <a:t>schema: </a:t>
            </a:r>
            <a:r>
              <a:rPr lang="nl-NL" dirty="0" smtClean="0"/>
              <a:t>types 1/3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 err="1" smtClean="0">
                <a:solidFill>
                  <a:srgbClr val="FFC66D"/>
                </a:solidFill>
              </a:rPr>
              <a:t>TypeName</a:t>
            </a:r>
            <a:r>
              <a:rPr lang="nl-NL" dirty="0" smtClean="0">
                <a:solidFill>
                  <a:srgbClr val="FFC66D"/>
                </a:solidFill>
              </a:rPr>
              <a:t> </a:t>
            </a:r>
            <a:r>
              <a:rPr lang="nl-NL" dirty="0" smtClean="0"/>
              <a:t>{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 smtClean="0">
                <a:solidFill>
                  <a:srgbClr val="9876AA"/>
                </a:solidFill>
              </a:rPr>
              <a:t>fieldName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err="1" smtClean="0"/>
              <a:t>FieldType</a:t>
            </a:r>
            <a:r>
              <a:rPr lang="nl-NL" dirty="0"/>
              <a:t/>
            </a:r>
            <a:br>
              <a:rPr lang="nl-NL" dirty="0"/>
            </a:br>
            <a:r>
              <a:rPr lang="nl-NL" dirty="0" smtClean="0"/>
              <a:t>}</a:t>
            </a:r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324258" y="1152474"/>
            <a:ext cx="8520600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 err="1" smtClean="0"/>
              <a:t>Build</a:t>
            </a:r>
            <a:r>
              <a:rPr lang="nl-NL" dirty="0" smtClean="0"/>
              <a:t> in </a:t>
            </a:r>
            <a:r>
              <a:rPr lang="nl-NL" dirty="0" err="1" smtClean="0"/>
              <a:t>Scalar</a:t>
            </a:r>
            <a:r>
              <a:rPr lang="nl-NL" dirty="0" smtClean="0"/>
              <a:t> types:</a:t>
            </a:r>
          </a:p>
          <a:p>
            <a:pPr marL="285750" indent="-285750"/>
            <a:r>
              <a:rPr lang="nl-NL" dirty="0" smtClean="0"/>
              <a:t>Int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32‐bit integer.</a:t>
            </a:r>
          </a:p>
          <a:p>
            <a:pPr marL="285750" indent="-285750"/>
            <a:r>
              <a:rPr lang="nl-NL" dirty="0" err="1"/>
              <a:t>Float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double-</a:t>
            </a:r>
            <a:r>
              <a:rPr lang="nl-NL" dirty="0" err="1"/>
              <a:t>precision</a:t>
            </a:r>
            <a:r>
              <a:rPr lang="nl-NL" dirty="0"/>
              <a:t> </a:t>
            </a:r>
            <a:r>
              <a:rPr lang="nl-NL" dirty="0" err="1"/>
              <a:t>floating</a:t>
            </a:r>
            <a:r>
              <a:rPr lang="nl-NL" dirty="0"/>
              <a:t>-point </a:t>
            </a:r>
            <a:r>
              <a:rPr lang="nl-NL" dirty="0" err="1"/>
              <a:t>value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String: A UTF‐8 </a:t>
            </a:r>
            <a:r>
              <a:rPr lang="nl-NL" dirty="0" err="1"/>
              <a:t>character</a:t>
            </a:r>
            <a:r>
              <a:rPr lang="nl-NL" dirty="0"/>
              <a:t> </a:t>
            </a:r>
            <a:r>
              <a:rPr lang="nl-NL" dirty="0" err="1"/>
              <a:t>sequence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 err="1"/>
              <a:t>Boolean</a:t>
            </a:r>
            <a:r>
              <a:rPr lang="nl-NL" dirty="0"/>
              <a:t>: </a:t>
            </a:r>
            <a:r>
              <a:rPr lang="nl-NL" dirty="0" err="1"/>
              <a:t>true</a:t>
            </a:r>
            <a:r>
              <a:rPr lang="nl-NL" dirty="0"/>
              <a:t> or </a:t>
            </a:r>
            <a:r>
              <a:rPr lang="nl-NL" dirty="0" err="1"/>
              <a:t>false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ID: The ID </a:t>
            </a:r>
            <a:r>
              <a:rPr lang="nl-NL" dirty="0" err="1"/>
              <a:t>scalar</a:t>
            </a:r>
            <a:r>
              <a:rPr lang="nl-NL" dirty="0"/>
              <a:t> type </a:t>
            </a:r>
            <a:r>
              <a:rPr lang="nl-NL" dirty="0" err="1"/>
              <a:t>represents</a:t>
            </a:r>
            <a:r>
              <a:rPr lang="nl-NL" dirty="0"/>
              <a:t> a </a:t>
            </a:r>
            <a:r>
              <a:rPr lang="nl-NL" dirty="0" err="1"/>
              <a:t>unique</a:t>
            </a:r>
            <a:r>
              <a:rPr lang="nl-NL" dirty="0"/>
              <a:t> </a:t>
            </a:r>
            <a:r>
              <a:rPr lang="nl-NL" dirty="0" err="1" smtClean="0"/>
              <a:t>identifier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737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schema: </a:t>
            </a:r>
            <a:r>
              <a:rPr lang="nl-NL" dirty="0" smtClean="0"/>
              <a:t>types 2/3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860125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Order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smtClean="0"/>
              <a:t>String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</a:p>
          <a:p>
            <a:pPr>
              <a:lnSpc>
                <a:spcPct val="100000"/>
              </a:lnSpc>
              <a:buNone/>
            </a:pP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324258" y="1152474"/>
            <a:ext cx="8520600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 err="1" smtClean="0"/>
              <a:t>Build</a:t>
            </a:r>
            <a:r>
              <a:rPr lang="nl-NL" dirty="0" smtClean="0"/>
              <a:t> in </a:t>
            </a:r>
            <a:r>
              <a:rPr lang="nl-NL" dirty="0" err="1" smtClean="0"/>
              <a:t>Scalar</a:t>
            </a:r>
            <a:r>
              <a:rPr lang="nl-NL" dirty="0" smtClean="0"/>
              <a:t> types:</a:t>
            </a:r>
          </a:p>
          <a:p>
            <a:pPr marL="285750" indent="-285750"/>
            <a:r>
              <a:rPr lang="nl-NL" dirty="0" smtClean="0"/>
              <a:t>Int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32‐bit integer.</a:t>
            </a:r>
          </a:p>
          <a:p>
            <a:pPr marL="285750" indent="-285750"/>
            <a:r>
              <a:rPr lang="nl-NL" dirty="0" err="1"/>
              <a:t>Float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double-</a:t>
            </a:r>
            <a:r>
              <a:rPr lang="nl-NL" dirty="0" err="1"/>
              <a:t>precision</a:t>
            </a:r>
            <a:r>
              <a:rPr lang="nl-NL" dirty="0"/>
              <a:t> </a:t>
            </a:r>
            <a:r>
              <a:rPr lang="nl-NL" dirty="0" err="1"/>
              <a:t>floating</a:t>
            </a:r>
            <a:r>
              <a:rPr lang="nl-NL" dirty="0"/>
              <a:t>-point </a:t>
            </a:r>
            <a:r>
              <a:rPr lang="nl-NL" dirty="0" err="1"/>
              <a:t>value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String: A UTF‐8 </a:t>
            </a:r>
            <a:r>
              <a:rPr lang="nl-NL" dirty="0" err="1"/>
              <a:t>character</a:t>
            </a:r>
            <a:r>
              <a:rPr lang="nl-NL" dirty="0"/>
              <a:t> </a:t>
            </a:r>
            <a:r>
              <a:rPr lang="nl-NL" dirty="0" err="1"/>
              <a:t>sequence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 err="1"/>
              <a:t>Boolean</a:t>
            </a:r>
            <a:r>
              <a:rPr lang="nl-NL" dirty="0"/>
              <a:t>: </a:t>
            </a:r>
            <a:r>
              <a:rPr lang="nl-NL" dirty="0" err="1"/>
              <a:t>true</a:t>
            </a:r>
            <a:r>
              <a:rPr lang="nl-NL" dirty="0"/>
              <a:t> or </a:t>
            </a:r>
            <a:r>
              <a:rPr lang="nl-NL" dirty="0" err="1"/>
              <a:t>false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ID: The ID </a:t>
            </a:r>
            <a:r>
              <a:rPr lang="nl-NL" dirty="0" err="1"/>
              <a:t>scalar</a:t>
            </a:r>
            <a:r>
              <a:rPr lang="nl-NL" dirty="0"/>
              <a:t> type </a:t>
            </a:r>
            <a:r>
              <a:rPr lang="nl-NL" dirty="0" err="1"/>
              <a:t>represents</a:t>
            </a:r>
            <a:r>
              <a:rPr lang="nl-NL" dirty="0"/>
              <a:t> a </a:t>
            </a:r>
            <a:r>
              <a:rPr lang="nl-NL" dirty="0" err="1"/>
              <a:t>unique</a:t>
            </a:r>
            <a:r>
              <a:rPr lang="nl-NL" dirty="0"/>
              <a:t> </a:t>
            </a:r>
            <a:r>
              <a:rPr lang="nl-NL" dirty="0" err="1" smtClean="0"/>
              <a:t>identifier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473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schema: </a:t>
            </a:r>
            <a:r>
              <a:rPr lang="nl-NL" dirty="0" smtClean="0"/>
              <a:t>types 3/3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Order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String</a:t>
            </a:r>
            <a:r>
              <a:rPr lang="nl-NL" dirty="0">
                <a:solidFill>
                  <a:srgbClr val="CC7832"/>
                </a:solidFill>
              </a:rPr>
              <a:t>!,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</a:t>
            </a:r>
            <a:r>
              <a:rPr lang="nl-NL" dirty="0" err="1">
                <a:solidFill>
                  <a:srgbClr val="9876AA"/>
                </a:solidFill>
              </a:rPr>
              <a:t>orderItems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r>
              <a:rPr lang="nl-NL" dirty="0" err="1"/>
              <a:t>OrderItem</a:t>
            </a:r>
            <a:r>
              <a:rPr lang="nl-NL" dirty="0" smtClean="0"/>
              <a:t>]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324258" y="1152474"/>
            <a:ext cx="8520600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 err="1" smtClean="0"/>
              <a:t>Other</a:t>
            </a:r>
            <a:r>
              <a:rPr lang="nl-NL" dirty="0" smtClean="0"/>
              <a:t> type options:</a:t>
            </a:r>
          </a:p>
          <a:p>
            <a:pPr marL="285750" indent="-285750"/>
            <a:r>
              <a:rPr lang="nl-NL" dirty="0" smtClean="0"/>
              <a:t>!   </a:t>
            </a:r>
            <a:r>
              <a:rPr lang="nl-NL" dirty="0" err="1" smtClean="0"/>
              <a:t>mandatory</a:t>
            </a:r>
            <a:r>
              <a:rPr lang="nl-NL" dirty="0" smtClean="0"/>
              <a:t> fields or parameters</a:t>
            </a:r>
          </a:p>
          <a:p>
            <a:pPr marL="285750" indent="-285750"/>
            <a:r>
              <a:rPr lang="nl-NL" dirty="0" smtClean="0"/>
              <a:t>[]  </a:t>
            </a:r>
            <a:r>
              <a:rPr lang="nl-NL" dirty="0" err="1" smtClean="0"/>
              <a:t>lists</a:t>
            </a:r>
            <a:endParaRPr lang="nl-NL" dirty="0" smtClean="0"/>
          </a:p>
          <a:p>
            <a:pPr marL="285750" indent="-285750"/>
            <a:r>
              <a:rPr lang="nl-NL" dirty="0" err="1" smtClean="0"/>
              <a:t>And</a:t>
            </a:r>
            <a:r>
              <a:rPr lang="nl-NL" dirty="0" smtClean="0"/>
              <a:t> more</a:t>
            </a:r>
            <a:r>
              <a:rPr lang="mr-IN" dirty="0" smtClean="0"/>
              <a:t>…</a:t>
            </a:r>
            <a:r>
              <a:rPr lang="en-US" dirty="0" smtClean="0"/>
              <a:t>. Interface, </a:t>
            </a:r>
            <a:r>
              <a:rPr lang="en-US" dirty="0" err="1" smtClean="0"/>
              <a:t>enum</a:t>
            </a:r>
            <a:r>
              <a:rPr lang="en-US" dirty="0" smtClean="0"/>
              <a:t>, etc</a:t>
            </a:r>
            <a:r>
              <a:rPr lang="en-US" dirty="0"/>
              <a:t>.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79653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/>
              <a:t> </a:t>
            </a:r>
            <a:r>
              <a:rPr lang="nl-NL" dirty="0" smtClean="0"/>
              <a:t>schema: model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shape</a:t>
            </a:r>
            <a:r>
              <a:rPr lang="nl-NL" dirty="0" smtClean="0"/>
              <a:t> of </a:t>
            </a:r>
            <a:r>
              <a:rPr lang="nl-NL" dirty="0" err="1" smtClean="0"/>
              <a:t>your</a:t>
            </a:r>
            <a:r>
              <a:rPr lang="nl-NL" dirty="0" smtClean="0"/>
              <a:t> data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974037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Order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 err="1">
                <a:solidFill>
                  <a:srgbClr val="9876AA"/>
                </a:solidFill>
              </a:rPr>
              <a:t>totalPrice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String</a:t>
            </a:r>
            <a:r>
              <a:rPr lang="nl-NL" sz="1400" dirty="0">
                <a:solidFill>
                  <a:srgbClr val="CC7832"/>
                </a:solidFill>
              </a:rPr>
              <a:t>,</a:t>
            </a:r>
            <a:br>
              <a:rPr lang="nl-NL" sz="1400" dirty="0">
                <a:solidFill>
                  <a:srgbClr val="CC7832"/>
                </a:solidFill>
              </a:rPr>
            </a:br>
            <a:r>
              <a:rPr lang="nl-NL" sz="1400" dirty="0">
                <a:solidFill>
                  <a:srgbClr val="CC7832"/>
                </a:solidFill>
              </a:rPr>
              <a:t>    </a:t>
            </a:r>
            <a:r>
              <a:rPr lang="nl-NL" sz="1400" dirty="0" err="1">
                <a:solidFill>
                  <a:srgbClr val="9876AA"/>
                </a:solidFill>
              </a:rPr>
              <a:t>orderItems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[</a:t>
            </a:r>
            <a:r>
              <a:rPr lang="nl-NL" sz="1400" dirty="0" err="1"/>
              <a:t>OrderItem</a:t>
            </a:r>
            <a:r>
              <a:rPr lang="nl-NL" sz="1400" dirty="0"/>
              <a:t>]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311700" y="2041452"/>
            <a:ext cx="8520600" cy="14711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nl-NL" sz="1400" dirty="0" smtClean="0"/>
              <a:t/>
            </a:r>
            <a:br>
              <a:rPr lang="nl-NL" sz="1400" dirty="0" smtClean="0"/>
            </a:b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err="1" smtClean="0">
                <a:solidFill>
                  <a:srgbClr val="FFC66D"/>
                </a:solidFill>
              </a:rPr>
              <a:t>OrderItem</a:t>
            </a:r>
            <a:r>
              <a:rPr lang="nl-NL" sz="1400" dirty="0" smtClean="0">
                <a:solidFill>
                  <a:srgbClr val="FFC66D"/>
                </a:solidFill>
              </a:rPr>
              <a:t>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smtClean="0">
                <a:solidFill>
                  <a:srgbClr val="9876AA"/>
                </a:solidFill>
              </a:rPr>
              <a:t>product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Product</a:t>
            </a:r>
            <a:r>
              <a:rPr lang="nl-NL" sz="1400" dirty="0" smtClean="0">
                <a:solidFill>
                  <a:srgbClr val="CC7832"/>
                </a:solidFill>
              </a:rPr>
              <a:t>,</a:t>
            </a:r>
            <a:br>
              <a:rPr lang="nl-NL" sz="1400" dirty="0" smtClean="0">
                <a:solidFill>
                  <a:srgbClr val="CC7832"/>
                </a:solidFill>
              </a:rPr>
            </a:br>
            <a:r>
              <a:rPr lang="nl-NL" sz="1400" dirty="0" smtClean="0">
                <a:solidFill>
                  <a:srgbClr val="CC7832"/>
                </a:solidFill>
              </a:rPr>
              <a:t>    </a:t>
            </a:r>
            <a:r>
              <a:rPr lang="nl-NL" sz="1400" dirty="0" smtClean="0">
                <a:solidFill>
                  <a:srgbClr val="9876AA"/>
                </a:solidFill>
              </a:rPr>
              <a:t>shipment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Shipment</a:t>
            </a:r>
            <a:br>
              <a:rPr lang="nl-NL" sz="1400" dirty="0" smtClean="0"/>
            </a:br>
            <a:r>
              <a:rPr lang="nl-NL" sz="1400" dirty="0" smtClean="0"/>
              <a:t>}</a:t>
            </a:r>
            <a:br>
              <a:rPr lang="nl-NL" sz="1400" dirty="0" smtClean="0"/>
            </a:br>
            <a:endParaRPr lang="nl-NL" sz="1400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524" y="1152475"/>
            <a:ext cx="6080776" cy="1251349"/>
          </a:xfrm>
          <a:prstGeom prst="rect">
            <a:avLst/>
          </a:prstGeom>
        </p:spPr>
      </p:pic>
      <p:sp>
        <p:nvSpPr>
          <p:cNvPr id="9" name="Tijdelijke aanduiding voor tekst 2"/>
          <p:cNvSpPr txBox="1">
            <a:spLocks/>
          </p:cNvSpPr>
          <p:nvPr/>
        </p:nvSpPr>
        <p:spPr>
          <a:xfrm>
            <a:off x="311700" y="3336831"/>
            <a:ext cx="8520600" cy="180666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Product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imageUrl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  <a:br>
              <a:rPr lang="nl-NL" sz="1400" dirty="0" smtClean="0"/>
            </a:br>
            <a:r>
              <a:rPr lang="nl-NL" sz="1400" dirty="0" smtClean="0"/>
              <a:t/>
            </a:r>
            <a:br>
              <a:rPr lang="nl-NL" sz="1400" dirty="0" smtClean="0"/>
            </a:b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Shipment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smtClean="0">
                <a:solidFill>
                  <a:srgbClr val="9876AA"/>
                </a:solidFill>
              </a:rPr>
              <a:t>status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67135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schema: Query type</a:t>
            </a:r>
            <a:endParaRPr lang="nl-NL" dirty="0"/>
          </a:p>
        </p:txBody>
      </p:sp>
      <p:sp>
        <p:nvSpPr>
          <p:cNvPr id="7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Query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>
                <a:solidFill>
                  <a:srgbClr val="9876AA"/>
                </a:solidFill>
              </a:rPr>
              <a:t>order</a:t>
            </a:r>
            <a:r>
              <a:rPr lang="nl-NL" dirty="0"/>
              <a:t>(</a:t>
            </a:r>
            <a:r>
              <a:rPr lang="nl-NL" dirty="0" err="1"/>
              <a:t>id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smtClean="0"/>
              <a:t>Long!)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/>
              <a:t>Order</a:t>
            </a:r>
            <a:br>
              <a:rPr lang="nl-NL" dirty="0"/>
            </a:br>
            <a:r>
              <a:rPr lang="nl-NL" dirty="0" smtClean="0"/>
              <a:t>}</a:t>
            </a:r>
          </a:p>
          <a:p>
            <a:pPr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Order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smtClean="0"/>
              <a:t>String</a:t>
            </a:r>
            <a:r>
              <a:rPr lang="nl-NL" dirty="0" smtClean="0">
                <a:solidFill>
                  <a:srgbClr val="CC7832"/>
                </a:solidFill>
              </a:rPr>
              <a:t>,</a:t>
            </a:r>
            <a:r>
              <a:rPr lang="nl-NL" dirty="0">
                <a:solidFill>
                  <a:srgbClr val="CC7832"/>
                </a:solidFill>
              </a:rPr>
              <a:t/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</a:t>
            </a:r>
            <a:r>
              <a:rPr lang="nl-NL" dirty="0" err="1">
                <a:solidFill>
                  <a:srgbClr val="9876AA"/>
                </a:solidFill>
              </a:rPr>
              <a:t>orderItems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r>
              <a:rPr lang="nl-NL" dirty="0" err="1"/>
              <a:t>OrderItem</a:t>
            </a:r>
            <a:r>
              <a:rPr lang="nl-NL" dirty="0" smtClean="0"/>
              <a:t>]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  <a:br>
              <a:rPr lang="nl-NL" dirty="0"/>
            </a:br>
            <a:endParaRPr lang="nl-NL" dirty="0" smtClean="0"/>
          </a:p>
        </p:txBody>
      </p:sp>
      <p:sp>
        <p:nvSpPr>
          <p:cNvPr id="8" name="Shape 73"/>
          <p:cNvSpPr txBox="1">
            <a:spLocks/>
          </p:cNvSpPr>
          <p:nvPr/>
        </p:nvSpPr>
        <p:spPr>
          <a:xfrm>
            <a:off x="4426500" y="1152475"/>
            <a:ext cx="3666742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orderItems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en-US" dirty="0" smtClean="0"/>
              <a:t>	...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        }</a:t>
            </a:r>
            <a:br>
              <a:rPr lang="mr-IN" dirty="0" smtClean="0"/>
            </a:br>
            <a:r>
              <a:rPr lang="mr-IN" dirty="0" smtClean="0"/>
              <a:t>    }</a:t>
            </a:r>
            <a:br>
              <a:rPr lang="mr-IN" dirty="0" smtClean="0"/>
            </a:br>
            <a:r>
              <a:rPr lang="mr-IN" dirty="0" smtClean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119002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b="1" dirty="0">
                <a:solidFill>
                  <a:schemeClr val="tx1"/>
                </a:solidFill>
              </a:rPr>
              <a:t>What is </a:t>
            </a:r>
            <a:r>
              <a:rPr lang="en-GB" b="1" dirty="0" err="1">
                <a:solidFill>
                  <a:schemeClr val="tx1"/>
                </a:solidFill>
              </a:rPr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Schema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err="1" smtClean="0"/>
              <a:t>GraphQL</a:t>
            </a:r>
            <a:r>
              <a:rPr lang="en-GB" dirty="0" smtClean="0"/>
              <a:t> Java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err="1" smtClean="0">
                <a:solidFill>
                  <a:schemeClr val="tx1"/>
                </a:solidFill>
              </a:rPr>
              <a:t>GraphQL</a:t>
            </a:r>
            <a:r>
              <a:rPr lang="en-GB" b="1" dirty="0" smtClean="0">
                <a:solidFill>
                  <a:schemeClr val="tx1"/>
                </a:solidFill>
              </a:rPr>
              <a:t> Java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605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 smtClean="0"/>
              <a:t>GraphQL</a:t>
            </a:r>
            <a:r>
              <a:rPr lang="en-GB" dirty="0" smtClean="0"/>
              <a:t>: what do you implement</a:t>
            </a:r>
            <a:endParaRPr lang="en-GB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develop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a model, the </a:t>
            </a:r>
            <a:r>
              <a:rPr lang="en-GB" dirty="0" err="1" smtClean="0"/>
              <a:t>GraphQL</a:t>
            </a:r>
            <a:r>
              <a:rPr lang="en-GB" dirty="0" smtClean="0"/>
              <a:t> schema</a:t>
            </a:r>
          </a:p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define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a </a:t>
            </a:r>
            <a:r>
              <a:rPr lang="en-GB" b="1" dirty="0" smtClean="0"/>
              <a:t>query</a:t>
            </a:r>
            <a:r>
              <a:rPr lang="en-GB" dirty="0" smtClean="0"/>
              <a:t>, e.g. what shape of data do you need?</a:t>
            </a:r>
          </a:p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execute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it using the </a:t>
            </a:r>
            <a:r>
              <a:rPr lang="en-GB" b="1" dirty="0" err="1" smtClean="0"/>
              <a:t>GraphQL</a:t>
            </a:r>
            <a:r>
              <a:rPr lang="en-GB" b="1" dirty="0" smtClean="0"/>
              <a:t> </a:t>
            </a:r>
            <a:r>
              <a:rPr lang="en-GB" dirty="0" smtClean="0"/>
              <a:t>runtime</a:t>
            </a:r>
          </a:p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process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the </a:t>
            </a:r>
            <a:r>
              <a:rPr lang="en-GB" b="1" dirty="0" smtClean="0"/>
              <a:t>result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95095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runtime</a:t>
            </a:r>
            <a:r>
              <a:rPr lang="nl-NL" dirty="0" smtClean="0"/>
              <a:t>(s)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dirty="0" smtClean="0"/>
              <a:t>Runtime (server)</a:t>
            </a:r>
          </a:p>
          <a:p>
            <a:pPr marL="285750" indent="-285750"/>
            <a:r>
              <a:rPr lang="en-GB" dirty="0" smtClean="0"/>
              <a:t>JavaScript </a:t>
            </a:r>
            <a:r>
              <a:rPr lang="en-GB" b="1" dirty="0">
                <a:solidFill>
                  <a:schemeClr val="tx1"/>
                </a:solidFill>
              </a:rPr>
              <a:t>Java</a:t>
            </a:r>
            <a:r>
              <a:rPr lang="en-GB" dirty="0" smtClean="0"/>
              <a:t> </a:t>
            </a:r>
            <a:r>
              <a:rPr lang="en-GB" dirty="0"/>
              <a:t>C# / .NET </a:t>
            </a:r>
            <a:r>
              <a:rPr lang="en-GB" dirty="0" err="1" smtClean="0"/>
              <a:t>Clojure</a:t>
            </a:r>
            <a:r>
              <a:rPr lang="en-GB" dirty="0" smtClean="0"/>
              <a:t> Elixir </a:t>
            </a:r>
            <a:r>
              <a:rPr lang="en-GB" dirty="0" err="1" smtClean="0"/>
              <a:t>Erlang</a:t>
            </a:r>
            <a:r>
              <a:rPr lang="en-GB" dirty="0" smtClean="0"/>
              <a:t> Go Groovy PHP </a:t>
            </a:r>
            <a:r>
              <a:rPr lang="en-GB" dirty="0"/>
              <a:t>Python Scala </a:t>
            </a:r>
            <a:r>
              <a:rPr lang="en-GB" dirty="0" smtClean="0"/>
              <a:t>Ruby</a:t>
            </a:r>
          </a:p>
          <a:p>
            <a:pPr lvl="0">
              <a:buNone/>
            </a:pPr>
            <a:r>
              <a:rPr lang="en-GB" dirty="0" smtClean="0"/>
              <a:t>Client</a:t>
            </a:r>
          </a:p>
          <a:p>
            <a:pPr marL="285750" indent="-285750"/>
            <a:r>
              <a:rPr lang="en-GB" dirty="0"/>
              <a:t>C# / .NET Go Java / Android JavaScript Swift / Objective-C iOS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133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</a:t>
            </a:r>
            <a:r>
              <a:rPr lang="en-GB" dirty="0" smtClean="0"/>
              <a:t>Java, the players</a:t>
            </a:r>
            <a:r>
              <a:rPr lang="mr-IN" dirty="0" smtClean="0"/>
              <a:t>…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err="1" smtClean="0"/>
              <a:t>GraphQL</a:t>
            </a:r>
            <a:r>
              <a:rPr lang="en-GB" dirty="0" smtClean="0"/>
              <a:t> Java</a:t>
            </a:r>
            <a:endParaRPr lang="en-GB" dirty="0"/>
          </a:p>
          <a:p>
            <a:pPr marL="971550" lvl="1" indent="-285750"/>
            <a:r>
              <a:rPr lang="en-GB" dirty="0" err="1" smtClean="0"/>
              <a:t>graphql</a:t>
            </a:r>
            <a:r>
              <a:rPr lang="en-GB" dirty="0" smtClean="0"/>
              <a:t>-java</a:t>
            </a:r>
            <a:r>
              <a:rPr lang="en-GB" dirty="0"/>
              <a:t>: Java implementation and </a:t>
            </a:r>
            <a:r>
              <a:rPr lang="en-GB" b="1" dirty="0">
                <a:solidFill>
                  <a:schemeClr val="tx1"/>
                </a:solidFill>
              </a:rPr>
              <a:t>runtime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for </a:t>
            </a:r>
            <a:r>
              <a:rPr lang="en-GB" dirty="0" err="1"/>
              <a:t>GraphQL</a:t>
            </a:r>
            <a:endParaRPr lang="en-GB" dirty="0"/>
          </a:p>
          <a:p>
            <a:pPr marL="971550" lvl="1" indent="-285750"/>
            <a:r>
              <a:rPr lang="en-GB" dirty="0" err="1" smtClean="0"/>
              <a:t>graphql</a:t>
            </a:r>
            <a:r>
              <a:rPr lang="en-GB" dirty="0" smtClean="0"/>
              <a:t>-java-servlet</a:t>
            </a:r>
            <a:r>
              <a:rPr lang="en-GB" dirty="0"/>
              <a:t>: </a:t>
            </a:r>
            <a:r>
              <a:rPr lang="en-GB" b="1" dirty="0">
                <a:solidFill>
                  <a:schemeClr val="tx1"/>
                </a:solidFill>
              </a:rPr>
              <a:t>servlet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endpoint for </a:t>
            </a:r>
            <a:r>
              <a:rPr lang="en-GB" dirty="0" err="1"/>
              <a:t>GraphQL</a:t>
            </a:r>
            <a:r>
              <a:rPr lang="en-GB" dirty="0"/>
              <a:t> </a:t>
            </a:r>
          </a:p>
          <a:p>
            <a:pPr marL="971550" lvl="1" indent="-285750"/>
            <a:r>
              <a:rPr lang="en-GB" dirty="0" err="1"/>
              <a:t>graphql</a:t>
            </a:r>
            <a:r>
              <a:rPr lang="en-GB" dirty="0"/>
              <a:t>-java-tools: </a:t>
            </a:r>
            <a:r>
              <a:rPr lang="en-GB" dirty="0" smtClean="0"/>
              <a:t>library for </a:t>
            </a:r>
            <a:r>
              <a:rPr lang="en-GB" b="1" dirty="0" smtClean="0">
                <a:solidFill>
                  <a:schemeClr val="tx1"/>
                </a:solidFill>
              </a:rPr>
              <a:t>schema-first</a:t>
            </a:r>
            <a:r>
              <a:rPr lang="en-GB" dirty="0" smtClean="0"/>
              <a:t> </a:t>
            </a:r>
            <a:r>
              <a:rPr lang="en-GB" dirty="0" err="1" smtClean="0"/>
              <a:t>GraphQL</a:t>
            </a:r>
            <a:r>
              <a:rPr lang="en-GB" dirty="0" smtClean="0"/>
              <a:t> development</a:t>
            </a:r>
            <a:endParaRPr lang="en-GB" dirty="0"/>
          </a:p>
          <a:p>
            <a:pPr marL="971550" lvl="1" indent="-285750"/>
            <a:r>
              <a:rPr lang="en-GB" dirty="0" err="1"/>
              <a:t>graphql</a:t>
            </a:r>
            <a:r>
              <a:rPr lang="en-GB" dirty="0"/>
              <a:t>-spring-boot: </a:t>
            </a:r>
            <a:r>
              <a:rPr lang="en-GB" b="1" dirty="0">
                <a:solidFill>
                  <a:schemeClr val="tx1"/>
                </a:solidFill>
              </a:rPr>
              <a:t>Spring boot starter </a:t>
            </a:r>
            <a:r>
              <a:rPr lang="en-GB" dirty="0"/>
              <a:t>for </a:t>
            </a:r>
            <a:r>
              <a:rPr lang="en-GB" dirty="0" err="1"/>
              <a:t>GraphQL</a:t>
            </a:r>
            <a:endParaRPr lang="en-GB" dirty="0"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err="1" smtClean="0"/>
              <a:t>GraphQL</a:t>
            </a:r>
            <a:r>
              <a:rPr lang="en-GB" dirty="0" smtClean="0"/>
              <a:t> SPQR</a:t>
            </a:r>
            <a:endParaRPr lang="en-GB" dirty="0"/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smtClean="0"/>
              <a:t>Code-first </a:t>
            </a:r>
            <a:r>
              <a:rPr lang="en-GB" dirty="0"/>
              <a:t>java library for </a:t>
            </a:r>
            <a:r>
              <a:rPr lang="en-GB" b="1" dirty="0">
                <a:solidFill>
                  <a:schemeClr val="tx1"/>
                </a:solidFill>
              </a:rPr>
              <a:t>Rapid</a:t>
            </a:r>
            <a:r>
              <a:rPr lang="en-GB" dirty="0"/>
              <a:t> </a:t>
            </a:r>
            <a:r>
              <a:rPr lang="en-GB" dirty="0" err="1"/>
              <a:t>GraphQL</a:t>
            </a:r>
            <a:r>
              <a:rPr lang="en-GB" dirty="0"/>
              <a:t> application development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Java: developing the schema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Code first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smtClean="0"/>
              <a:t>Schema first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 smtClean="0"/>
              <a:t>GraphQL</a:t>
            </a:r>
            <a:r>
              <a:rPr lang="en-GB" dirty="0" smtClean="0"/>
              <a:t> Java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 smtClean="0"/>
              <a:t>GraphQL</a:t>
            </a:r>
            <a:r>
              <a:rPr lang="en-GB" dirty="0" smtClean="0"/>
              <a:t> Java Tools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000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Java: code-first, builder </a:t>
            </a:r>
            <a:r>
              <a:rPr lang="nl-NL" dirty="0" err="1" smtClean="0"/>
              <a:t>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mr-IN" sz="1600" dirty="0" err="1">
                <a:solidFill>
                  <a:srgbClr val="CC7832"/>
                </a:solidFill>
              </a:rPr>
              <a:t>val</a:t>
            </a:r>
            <a:r>
              <a:rPr lang="mr-IN" sz="1600" dirty="0">
                <a:solidFill>
                  <a:srgbClr val="CC7832"/>
                </a:solidFill>
              </a:rPr>
              <a:t> </a:t>
            </a:r>
            <a:r>
              <a:rPr lang="mr-IN" sz="1600" dirty="0" err="1"/>
              <a:t>queryType</a:t>
            </a:r>
            <a:r>
              <a:rPr lang="mr-IN" sz="1600" dirty="0"/>
              <a:t> = </a:t>
            </a:r>
            <a:r>
              <a:rPr lang="mr-IN" sz="1600" dirty="0" err="1"/>
              <a:t>GraphQLObjectType.newObject</a:t>
            </a:r>
            <a:r>
              <a:rPr lang="mr-IN" sz="1600" dirty="0"/>
              <a:t>()</a:t>
            </a:r>
            <a:br>
              <a:rPr lang="mr-IN" sz="1600" dirty="0"/>
            </a:br>
            <a:r>
              <a:rPr lang="mr-IN" sz="1600" dirty="0"/>
              <a:t>        .</a:t>
            </a:r>
            <a:r>
              <a:rPr lang="mr-IN" sz="1600" dirty="0" err="1"/>
              <a:t>name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Query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/>
              <a:t>)</a:t>
            </a:r>
            <a:br>
              <a:rPr lang="mr-IN" sz="1600" dirty="0"/>
            </a:br>
            <a:r>
              <a:rPr lang="mr-IN" sz="1600" dirty="0"/>
              <a:t>        .</a:t>
            </a:r>
            <a:r>
              <a:rPr lang="mr-IN" sz="1600" dirty="0" err="1"/>
              <a:t>field</a:t>
            </a:r>
            <a:r>
              <a:rPr lang="mr-IN" sz="1600" dirty="0"/>
              <a:t>(</a:t>
            </a:r>
            <a:r>
              <a:rPr lang="mr-IN" sz="1600" dirty="0" err="1"/>
              <a:t>GraphQLFieldDefinition.newFieldDefinition</a:t>
            </a:r>
            <a:r>
              <a:rPr lang="mr-IN" sz="1600" dirty="0"/>
              <a:t>()</a:t>
            </a:r>
            <a:br>
              <a:rPr lang="mr-IN" sz="1600" dirty="0"/>
            </a:br>
            <a:r>
              <a:rPr lang="mr-IN" sz="1600" dirty="0"/>
              <a:t>                .</a:t>
            </a:r>
            <a:r>
              <a:rPr lang="mr-IN" sz="1600" dirty="0" err="1"/>
              <a:t>name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order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/>
              <a:t>)</a:t>
            </a:r>
            <a:br>
              <a:rPr lang="mr-IN" sz="1600" dirty="0"/>
            </a:br>
            <a:r>
              <a:rPr lang="mr-IN" sz="1600" dirty="0"/>
              <a:t>                .</a:t>
            </a:r>
            <a:r>
              <a:rPr lang="mr-IN" sz="1600" dirty="0" err="1"/>
              <a:t>argument</a:t>
            </a:r>
            <a:r>
              <a:rPr lang="mr-IN" sz="1600" dirty="0"/>
              <a:t>(</a:t>
            </a:r>
            <a:r>
              <a:rPr lang="mr-IN" sz="1600" dirty="0" err="1"/>
              <a:t>GraphQLArgument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id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, </a:t>
            </a:r>
            <a:r>
              <a:rPr lang="mr-IN" sz="1600" dirty="0" err="1"/>
              <a:t>Scalars.</a:t>
            </a:r>
            <a:r>
              <a:rPr lang="mr-IN" sz="1600" i="1" dirty="0" err="1">
                <a:solidFill>
                  <a:srgbClr val="9876AA"/>
                </a:solidFill>
              </a:rPr>
              <a:t>GraphQLLong</a:t>
            </a:r>
            <a:r>
              <a:rPr lang="mr-IN" sz="1600" dirty="0"/>
              <a:t>))</a:t>
            </a:r>
            <a:br>
              <a:rPr lang="mr-IN" sz="1600" dirty="0"/>
            </a:br>
            <a:r>
              <a:rPr lang="mr-IN" sz="1600" dirty="0"/>
              <a:t>                .</a:t>
            </a:r>
            <a:r>
              <a:rPr lang="mr-IN" sz="1600" dirty="0" err="1"/>
              <a:t>type</a:t>
            </a:r>
            <a:r>
              <a:rPr lang="mr-IN" sz="1600" dirty="0"/>
              <a:t>(</a:t>
            </a:r>
            <a:r>
              <a:rPr lang="mr-IN" sz="1600" dirty="0" err="1"/>
              <a:t>GraphQLObjectType.newObject</a:t>
            </a:r>
            <a:r>
              <a:rPr lang="mr-IN" sz="1600" dirty="0"/>
              <a:t>()</a:t>
            </a:r>
            <a:br>
              <a:rPr lang="mr-IN" sz="1600" dirty="0"/>
            </a:br>
            <a:r>
              <a:rPr lang="mr-IN" sz="1600" dirty="0"/>
              <a:t>                        .</a:t>
            </a:r>
            <a:r>
              <a:rPr lang="mr-IN" sz="1600" dirty="0" err="1"/>
              <a:t>name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Order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/>
              <a:t>)</a:t>
            </a:r>
            <a:br>
              <a:rPr lang="mr-IN" sz="1600" dirty="0"/>
            </a:br>
            <a:r>
              <a:rPr lang="mr-IN" sz="1600" dirty="0"/>
              <a:t>                        .</a:t>
            </a:r>
            <a:r>
              <a:rPr lang="mr-IN" sz="1600" dirty="0" err="1"/>
              <a:t>field</a:t>
            </a:r>
            <a:r>
              <a:rPr lang="mr-IN" sz="1600" dirty="0"/>
              <a:t>(</a:t>
            </a:r>
            <a:r>
              <a:rPr lang="mr-IN" sz="1600" dirty="0" err="1"/>
              <a:t>GraphQLFieldDefinition.newFieldDefinition</a:t>
            </a:r>
            <a:r>
              <a:rPr lang="mr-IN" sz="1600" dirty="0"/>
              <a:t>()</a:t>
            </a:r>
            <a:br>
              <a:rPr lang="mr-IN" sz="1600" dirty="0"/>
            </a:br>
            <a:r>
              <a:rPr lang="mr-IN" sz="1600" dirty="0"/>
              <a:t>                                .</a:t>
            </a:r>
            <a:r>
              <a:rPr lang="mr-IN" sz="1600" dirty="0" err="1"/>
              <a:t>name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totalPrice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/>
              <a:t>)</a:t>
            </a:r>
            <a:br>
              <a:rPr lang="mr-IN" sz="1600" dirty="0"/>
            </a:br>
            <a:r>
              <a:rPr lang="mr-IN" sz="1600" dirty="0"/>
              <a:t>                                .</a:t>
            </a:r>
            <a:r>
              <a:rPr lang="mr-IN" sz="1600" dirty="0" err="1"/>
              <a:t>type</a:t>
            </a:r>
            <a:r>
              <a:rPr lang="mr-IN" sz="1600" dirty="0"/>
              <a:t>(</a:t>
            </a:r>
            <a:r>
              <a:rPr lang="mr-IN" sz="1600" dirty="0" err="1"/>
              <a:t>Scalars.</a:t>
            </a:r>
            <a:r>
              <a:rPr lang="mr-IN" sz="1600" i="1" dirty="0" err="1">
                <a:solidFill>
                  <a:srgbClr val="9876AA"/>
                </a:solidFill>
              </a:rPr>
              <a:t>GraphQLString</a:t>
            </a:r>
            <a:r>
              <a:rPr lang="mr-IN" sz="1600" dirty="0" smtClean="0"/>
              <a:t>))).</a:t>
            </a:r>
            <a:r>
              <a:rPr lang="mr-IN" sz="1600" dirty="0" err="1"/>
              <a:t>build</a:t>
            </a:r>
            <a:r>
              <a:rPr lang="mr-IN" sz="1600" dirty="0" smtClean="0"/>
              <a:t>()).</a:t>
            </a:r>
            <a:r>
              <a:rPr lang="mr-IN" sz="1600" dirty="0" err="1"/>
              <a:t>build</a:t>
            </a:r>
            <a:r>
              <a:rPr lang="mr-IN" sz="1600" dirty="0" smtClean="0"/>
              <a:t>()</a:t>
            </a:r>
            <a:endParaRPr lang="en-US" sz="1600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en-US" sz="1600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/>
              <a:t>schema: </a:t>
            </a:r>
            <a:r>
              <a:rPr lang="nl-NL" sz="1600" dirty="0" err="1"/>
              <a:t>GraphQLSchema</a:t>
            </a:r>
            <a:r>
              <a:rPr lang="nl-NL" sz="1600" dirty="0"/>
              <a:t> = </a:t>
            </a:r>
            <a:r>
              <a:rPr lang="nl-NL" sz="1600" dirty="0" err="1"/>
              <a:t>GraphQLSchema.newSchema</a:t>
            </a:r>
            <a:r>
              <a:rPr lang="nl-NL" sz="1600" dirty="0"/>
              <a:t>().query(</a:t>
            </a:r>
            <a:r>
              <a:rPr lang="nl-NL" sz="1600" dirty="0" err="1"/>
              <a:t>queryType</a:t>
            </a:r>
            <a:r>
              <a:rPr lang="nl-NL" sz="1600" dirty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endParaRPr lang="nl-NL" sz="1600" dirty="0"/>
          </a:p>
        </p:txBody>
      </p:sp>
      <p:sp>
        <p:nvSpPr>
          <p:cNvPr id="5" name="Tijdelijke aanduiding voor tekst 2"/>
          <p:cNvSpPr txBox="1">
            <a:spLocks/>
          </p:cNvSpPr>
          <p:nvPr/>
        </p:nvSpPr>
        <p:spPr>
          <a:xfrm>
            <a:off x="6912525" y="1152476"/>
            <a:ext cx="2231475" cy="17907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Query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>
                <a:solidFill>
                  <a:srgbClr val="9876AA"/>
                </a:solidFill>
              </a:rPr>
              <a:t>order</a:t>
            </a:r>
            <a:r>
              <a:rPr lang="nl-NL" sz="1400" dirty="0"/>
              <a:t>(</a:t>
            </a:r>
            <a:r>
              <a:rPr lang="nl-NL" sz="1400" dirty="0" err="1"/>
              <a:t>id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Long!)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Order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b="1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Order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totalPrice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99027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</a:t>
            </a:r>
            <a:r>
              <a:rPr lang="nl-NL" dirty="0"/>
              <a:t>: </a:t>
            </a:r>
            <a:r>
              <a:rPr lang="nl-NL" dirty="0" smtClean="0"/>
              <a:t>code-first, </a:t>
            </a:r>
            <a:r>
              <a:rPr lang="nl-NL" dirty="0" err="1" smtClean="0"/>
              <a:t>reusable</a:t>
            </a:r>
            <a:r>
              <a:rPr lang="nl-NL" dirty="0" smtClean="0"/>
              <a:t> type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orderType</a:t>
            </a:r>
            <a:r>
              <a:rPr lang="nl-NL" sz="1600" dirty="0"/>
              <a:t> = </a:t>
            </a:r>
            <a:r>
              <a:rPr lang="nl-NL" sz="1600" dirty="0" err="1"/>
              <a:t>GraphQLObjectType.newObject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.name(</a:t>
            </a:r>
            <a:r>
              <a:rPr lang="nl-NL" sz="1600" dirty="0">
                <a:solidFill>
                  <a:srgbClr val="6A8759"/>
                </a:solidFill>
              </a:rPr>
              <a:t>"Order"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.field(</a:t>
            </a:r>
            <a:r>
              <a:rPr lang="nl-NL" sz="1600" dirty="0" err="1"/>
              <a:t>GraphQLFieldDefinition.newFieldDefinition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        .name(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 err="1">
                <a:solidFill>
                  <a:srgbClr val="6A8759"/>
                </a:solidFill>
              </a:rPr>
              <a:t>totalPrice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        .type(</a:t>
            </a:r>
            <a:r>
              <a:rPr lang="nl-NL" sz="1600" dirty="0" err="1"/>
              <a:t>Scalars.</a:t>
            </a:r>
            <a:r>
              <a:rPr lang="nl-NL" sz="1600" i="1" dirty="0" err="1">
                <a:solidFill>
                  <a:srgbClr val="9876AA"/>
                </a:solidFill>
              </a:rPr>
              <a:t>GraphQLString</a:t>
            </a:r>
            <a:r>
              <a:rPr lang="nl-NL" sz="1600" dirty="0"/>
              <a:t>))</a:t>
            </a:r>
            <a:br>
              <a:rPr lang="nl-NL" sz="1600" dirty="0"/>
            </a:br>
            <a:r>
              <a:rPr lang="nl-NL" sz="1600" dirty="0"/>
              <a:t/>
            </a:r>
            <a:br>
              <a:rPr lang="nl-NL" sz="1600" dirty="0"/>
            </a:b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queryType</a:t>
            </a:r>
            <a:r>
              <a:rPr lang="nl-NL" sz="1600" dirty="0"/>
              <a:t> = </a:t>
            </a:r>
            <a:r>
              <a:rPr lang="nl-NL" sz="1600" dirty="0" err="1"/>
              <a:t>GraphQLObjectType.newObject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.name(</a:t>
            </a:r>
            <a:r>
              <a:rPr lang="nl-NL" sz="1600" dirty="0">
                <a:solidFill>
                  <a:srgbClr val="6A8759"/>
                </a:solidFill>
              </a:rPr>
              <a:t>"Query"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.field(</a:t>
            </a:r>
            <a:r>
              <a:rPr lang="nl-NL" sz="1600" dirty="0" err="1"/>
              <a:t>GraphQLFieldDefinition.newFieldDefinition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        .name(</a:t>
            </a:r>
            <a:r>
              <a:rPr lang="nl-NL" sz="1600" dirty="0">
                <a:solidFill>
                  <a:srgbClr val="6A8759"/>
                </a:solidFill>
              </a:rPr>
              <a:t>"order"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        .argument(</a:t>
            </a:r>
            <a:r>
              <a:rPr lang="nl-NL" sz="1600" dirty="0" err="1"/>
              <a:t>GraphQLArgument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 err="1">
                <a:solidFill>
                  <a:srgbClr val="6A8759"/>
                </a:solidFill>
              </a:rPr>
              <a:t>id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>
                <a:solidFill>
                  <a:srgbClr val="CC7832"/>
                </a:solidFill>
              </a:rPr>
              <a:t>, </a:t>
            </a:r>
            <a:r>
              <a:rPr lang="nl-NL" sz="1600" dirty="0" err="1"/>
              <a:t>Scalars.</a:t>
            </a:r>
            <a:r>
              <a:rPr lang="nl-NL" sz="1600" i="1" dirty="0" err="1">
                <a:solidFill>
                  <a:srgbClr val="9876AA"/>
                </a:solidFill>
              </a:rPr>
              <a:t>GraphQLLong</a:t>
            </a:r>
            <a:r>
              <a:rPr lang="nl-NL" sz="1600" dirty="0"/>
              <a:t>))</a:t>
            </a:r>
            <a:br>
              <a:rPr lang="nl-NL" sz="1600" dirty="0"/>
            </a:br>
            <a:r>
              <a:rPr lang="nl-NL" sz="1600" dirty="0"/>
              <a:t>                .type(</a:t>
            </a:r>
            <a:r>
              <a:rPr lang="nl-NL" sz="1600" dirty="0" err="1"/>
              <a:t>orderType</a:t>
            </a:r>
            <a:r>
              <a:rPr lang="nl-NL" sz="1600" dirty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).</a:t>
            </a:r>
            <a:r>
              <a:rPr lang="nl-NL" sz="1600" dirty="0" err="1"/>
              <a:t>build</a:t>
            </a:r>
            <a:r>
              <a:rPr lang="nl-NL" sz="1600" dirty="0" smtClean="0"/>
              <a:t>()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808080"/>
                </a:solidFill>
              </a:rPr>
              <a:t/>
            </a:r>
            <a:br>
              <a:rPr lang="nl-NL" sz="1600" dirty="0">
                <a:solidFill>
                  <a:srgbClr val="808080"/>
                </a:solidFill>
              </a:rPr>
            </a:b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/>
              <a:t>schema: </a:t>
            </a:r>
            <a:r>
              <a:rPr lang="nl-NL" sz="1600" dirty="0" err="1"/>
              <a:t>GraphQLSchema</a:t>
            </a:r>
            <a:r>
              <a:rPr lang="nl-NL" sz="1600" dirty="0"/>
              <a:t> = </a:t>
            </a:r>
            <a:r>
              <a:rPr lang="nl-NL" sz="1600" dirty="0" err="1"/>
              <a:t>GraphQLSchema.newSchema</a:t>
            </a:r>
            <a:r>
              <a:rPr lang="nl-NL" sz="1600" dirty="0"/>
              <a:t>().query(</a:t>
            </a:r>
            <a:r>
              <a:rPr lang="nl-NL" sz="1600" dirty="0" err="1"/>
              <a:t>queryType</a:t>
            </a:r>
            <a:r>
              <a:rPr lang="nl-NL" sz="1600" dirty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endParaRPr lang="nl-NL" sz="1600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/>
          </a:p>
        </p:txBody>
      </p:sp>
      <p:sp>
        <p:nvSpPr>
          <p:cNvPr id="6" name="Tijdelijke aanduiding voor tekst 2"/>
          <p:cNvSpPr txBox="1">
            <a:spLocks/>
          </p:cNvSpPr>
          <p:nvPr/>
        </p:nvSpPr>
        <p:spPr>
          <a:xfrm>
            <a:off x="6912525" y="1152476"/>
            <a:ext cx="2231475" cy="17907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Query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>
                <a:solidFill>
                  <a:srgbClr val="9876AA"/>
                </a:solidFill>
              </a:rPr>
              <a:t>order</a:t>
            </a:r>
            <a:r>
              <a:rPr lang="nl-NL" sz="1400" dirty="0"/>
              <a:t>(</a:t>
            </a:r>
            <a:r>
              <a:rPr lang="nl-NL" sz="1400" dirty="0" err="1"/>
              <a:t>id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Long!)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Order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b="1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Order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totalPrice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5950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Java: </a:t>
            </a:r>
            <a:r>
              <a:rPr lang="nl-NL" dirty="0" err="1"/>
              <a:t>DataFetcher</a:t>
            </a:r>
            <a:r>
              <a:rPr lang="nl-NL" dirty="0"/>
              <a:t> (field </a:t>
            </a:r>
            <a:r>
              <a:rPr lang="nl-NL" dirty="0" err="1" smtClean="0"/>
              <a:t>resolver</a:t>
            </a:r>
            <a:r>
              <a:rPr lang="nl-NL" dirty="0" smtClean="0"/>
              <a:t>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>
                <a:solidFill>
                  <a:srgbClr val="CC7832"/>
                </a:solidFill>
              </a:rPr>
              <a:t>val </a:t>
            </a:r>
            <a:r>
              <a:rPr lang="nl-NL" dirty="0" err="1"/>
              <a:t>queryType</a:t>
            </a:r>
            <a:r>
              <a:rPr lang="nl-NL" dirty="0"/>
              <a:t> = </a:t>
            </a:r>
            <a:r>
              <a:rPr lang="nl-NL" dirty="0" err="1"/>
              <a:t>GraphQLObjectType.newObject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/>
              <a:t>        .name(</a:t>
            </a:r>
            <a:r>
              <a:rPr lang="nl-NL" dirty="0">
                <a:solidFill>
                  <a:srgbClr val="6A8759"/>
                </a:solidFill>
              </a:rPr>
              <a:t>"Query"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    .field(</a:t>
            </a:r>
            <a:r>
              <a:rPr lang="nl-NL" dirty="0" err="1"/>
              <a:t>GraphQLFieldDefinition.newFieldDefinition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/>
              <a:t>                .name(</a:t>
            </a:r>
            <a:r>
              <a:rPr lang="nl-NL" dirty="0">
                <a:solidFill>
                  <a:srgbClr val="6A8759"/>
                </a:solidFill>
              </a:rPr>
              <a:t>"order"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            .argument(</a:t>
            </a:r>
            <a:r>
              <a:rPr lang="nl-NL" dirty="0" err="1"/>
              <a:t>GraphQLArgument</a:t>
            </a:r>
            <a:r>
              <a:rPr lang="nl-NL" dirty="0"/>
              <a:t>(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id</a:t>
            </a:r>
            <a:r>
              <a:rPr lang="nl-NL" dirty="0" smtClean="0">
                <a:solidFill>
                  <a:srgbClr val="6A8759"/>
                </a:solidFill>
              </a:rPr>
              <a:t>"</a:t>
            </a:r>
            <a:r>
              <a:rPr lang="nl-NL" dirty="0" smtClean="0">
                <a:solidFill>
                  <a:srgbClr val="CC7832"/>
                </a:solidFill>
              </a:rPr>
              <a:t>,</a:t>
            </a:r>
            <a:r>
              <a:rPr lang="nl-NL" i="1" dirty="0" err="1" smtClean="0">
                <a:solidFill>
                  <a:srgbClr val="9876AA"/>
                </a:solidFill>
              </a:rPr>
              <a:t>GraphQLLong</a:t>
            </a:r>
            <a:r>
              <a:rPr lang="nl-NL" dirty="0"/>
              <a:t>))</a:t>
            </a:r>
            <a:br>
              <a:rPr lang="nl-NL" dirty="0"/>
            </a:br>
            <a:r>
              <a:rPr lang="nl-NL" dirty="0"/>
              <a:t>                .type(</a:t>
            </a:r>
            <a:r>
              <a:rPr lang="nl-NL" dirty="0" err="1"/>
              <a:t>orderType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            .</a:t>
            </a:r>
            <a:r>
              <a:rPr lang="nl-NL" dirty="0" err="1"/>
              <a:t>dataFetcher</a:t>
            </a:r>
            <a:r>
              <a:rPr lang="nl-NL" dirty="0"/>
              <a:t> </a:t>
            </a:r>
            <a:r>
              <a:rPr lang="nl-NL" b="1" dirty="0"/>
              <a:t>{ </a:t>
            </a:r>
            <a:r>
              <a:rPr lang="nl-NL" dirty="0" err="1"/>
              <a:t>env</a:t>
            </a:r>
            <a:r>
              <a:rPr lang="nl-NL" dirty="0"/>
              <a:t> </a:t>
            </a:r>
            <a:r>
              <a:rPr lang="nl-NL" b="1" dirty="0"/>
              <a:t>-&gt; </a:t>
            </a:r>
            <a:endParaRPr lang="nl-NL" b="1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b="1" dirty="0"/>
              <a:t>	</a:t>
            </a:r>
            <a:r>
              <a:rPr lang="nl-NL" b="1" dirty="0" smtClean="0"/>
              <a:t>	</a:t>
            </a:r>
            <a:r>
              <a:rPr lang="nl-NL" dirty="0" err="1" smtClean="0"/>
              <a:t>OrderRepository.getOrderById</a:t>
            </a:r>
            <a:r>
              <a:rPr lang="nl-NL" dirty="0" smtClean="0"/>
              <a:t>(</a:t>
            </a:r>
            <a:r>
              <a:rPr lang="nl-NL" dirty="0" err="1" smtClean="0"/>
              <a:t>env.</a:t>
            </a:r>
            <a:r>
              <a:rPr lang="nl-NL" i="1" dirty="0" err="1" smtClean="0">
                <a:solidFill>
                  <a:srgbClr val="9876AA"/>
                </a:solidFill>
              </a:rPr>
              <a:t>arguments</a:t>
            </a:r>
            <a:r>
              <a:rPr lang="nl-NL" dirty="0"/>
              <a:t>[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id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/>
              <a:t>] </a:t>
            </a:r>
            <a:r>
              <a:rPr lang="nl-NL" dirty="0">
                <a:solidFill>
                  <a:srgbClr val="CC7832"/>
                </a:solidFill>
              </a:rPr>
              <a:t>as </a:t>
            </a:r>
            <a:r>
              <a:rPr lang="nl-NL" dirty="0"/>
              <a:t>Long) </a:t>
            </a:r>
            <a:r>
              <a:rPr lang="nl-NL" b="1" dirty="0"/>
              <a:t>}</a:t>
            </a:r>
            <a:br>
              <a:rPr lang="nl-NL" b="1" dirty="0"/>
            </a:br>
            <a:r>
              <a:rPr lang="nl-NL" b="1" dirty="0"/>
              <a:t>                </a:t>
            </a:r>
            <a:r>
              <a:rPr lang="nl-NL" dirty="0"/>
              <a:t>.</a:t>
            </a:r>
            <a:r>
              <a:rPr lang="nl-NL" dirty="0" err="1"/>
              <a:t>build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/>
              <a:t>        ).</a:t>
            </a:r>
            <a:r>
              <a:rPr lang="nl-NL" dirty="0" err="1"/>
              <a:t>build</a:t>
            </a:r>
            <a:r>
              <a:rPr lang="nl-NL" dirty="0" smtClean="0"/>
              <a:t>()</a:t>
            </a: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>
                <a:solidFill>
                  <a:srgbClr val="CC7832"/>
                </a:solidFill>
              </a:rPr>
              <a:t>val </a:t>
            </a:r>
            <a:r>
              <a:rPr lang="nl-NL" dirty="0" smtClean="0"/>
              <a:t>schema</a:t>
            </a:r>
            <a:r>
              <a:rPr lang="nl-NL" dirty="0"/>
              <a:t> </a:t>
            </a:r>
            <a:r>
              <a:rPr lang="nl-NL" dirty="0" smtClean="0"/>
              <a:t>= </a:t>
            </a:r>
            <a:r>
              <a:rPr lang="nl-NL" dirty="0" err="1"/>
              <a:t>GraphQLSchema.newSchema</a:t>
            </a:r>
            <a:r>
              <a:rPr lang="nl-NL" dirty="0"/>
              <a:t>().query(</a:t>
            </a:r>
            <a:r>
              <a:rPr lang="nl-NL" dirty="0" err="1"/>
              <a:t>queryType</a:t>
            </a:r>
            <a:r>
              <a:rPr lang="nl-NL" dirty="0"/>
              <a:t>).</a:t>
            </a:r>
            <a:r>
              <a:rPr lang="nl-NL" dirty="0" err="1"/>
              <a:t>build</a:t>
            </a:r>
            <a:r>
              <a:rPr lang="nl-NL" dirty="0"/>
              <a:t>()</a:t>
            </a:r>
            <a:br>
              <a:rPr lang="nl-NL" dirty="0"/>
            </a:b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</p:txBody>
      </p:sp>
      <p:sp>
        <p:nvSpPr>
          <p:cNvPr id="5" name="Vierkante haken 4"/>
          <p:cNvSpPr/>
          <p:nvPr/>
        </p:nvSpPr>
        <p:spPr>
          <a:xfrm>
            <a:off x="1252679" y="2133599"/>
            <a:ext cx="1941095" cy="198783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Vierkante haken 5"/>
          <p:cNvSpPr/>
          <p:nvPr/>
        </p:nvSpPr>
        <p:spPr>
          <a:xfrm>
            <a:off x="1252679" y="2928729"/>
            <a:ext cx="7374486" cy="503583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6912525" y="1152476"/>
            <a:ext cx="2231475" cy="17907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Query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>
                <a:solidFill>
                  <a:srgbClr val="9876AA"/>
                </a:solidFill>
              </a:rPr>
              <a:t>order</a:t>
            </a:r>
            <a:r>
              <a:rPr lang="nl-NL" sz="1400" dirty="0"/>
              <a:t>(</a:t>
            </a:r>
            <a:r>
              <a:rPr lang="nl-NL" sz="1400" dirty="0" err="1"/>
              <a:t>id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Long!)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Order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b="1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Order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totalPrice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0856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Java: developing the schema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/>
              <a:t>Code first</a:t>
            </a:r>
            <a:endParaRPr lang="en-GB" dirty="0" smtClean="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Schema first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b="1" i="1" dirty="0" err="1" smtClean="0">
                <a:solidFill>
                  <a:schemeClr val="tx1"/>
                </a:solidFill>
              </a:rPr>
              <a:t>GraphQL</a:t>
            </a:r>
            <a:r>
              <a:rPr lang="en-GB" b="1" i="1" dirty="0" smtClean="0">
                <a:solidFill>
                  <a:schemeClr val="tx1"/>
                </a:solidFill>
              </a:rPr>
              <a:t> Java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 smtClean="0"/>
              <a:t>GraphQL</a:t>
            </a:r>
            <a:r>
              <a:rPr lang="en-GB" dirty="0" smtClean="0"/>
              <a:t> Java Tools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869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Java: schema-first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smtClean="0"/>
              <a:t>schema = </a:t>
            </a:r>
            <a:r>
              <a:rPr lang="nl-NL" sz="1600" dirty="0" smtClean="0">
                <a:solidFill>
                  <a:srgbClr val="6A8759"/>
                </a:solidFill>
              </a:rPr>
              <a:t>"""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type Query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order(</a:t>
            </a:r>
            <a:r>
              <a:rPr lang="nl-NL" sz="1600" dirty="0" err="1" smtClean="0">
                <a:solidFill>
                  <a:srgbClr val="6A8759"/>
                </a:solidFill>
              </a:rPr>
              <a:t>id</a:t>
            </a:r>
            <a:r>
              <a:rPr lang="nl-NL" sz="1600" dirty="0" smtClean="0">
                <a:solidFill>
                  <a:srgbClr val="6A8759"/>
                </a:solidFill>
              </a:rPr>
              <a:t>: Long): Order</a:t>
            </a: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>  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6A8759"/>
                </a:solidFill>
              </a:rPr>
              <a:t> </a:t>
            </a:r>
            <a:r>
              <a:rPr lang="nl-NL" sz="1600" dirty="0" smtClean="0">
                <a:solidFill>
                  <a:srgbClr val="6A8759"/>
                </a:solidFill>
              </a:rPr>
              <a:t> type Order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</a:t>
            </a:r>
            <a:r>
              <a:rPr lang="nl-NL" sz="1600" dirty="0" err="1" smtClean="0">
                <a:solidFill>
                  <a:srgbClr val="6A8759"/>
                </a:solidFill>
              </a:rPr>
              <a:t>totalPrice</a:t>
            </a:r>
            <a:r>
              <a:rPr lang="nl-NL" sz="1600" dirty="0" smtClean="0">
                <a:solidFill>
                  <a:srgbClr val="6A8759"/>
                </a:solidFill>
              </a:rPr>
              <a:t>: String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}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""”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/>
            </a:r>
            <a:br>
              <a:rPr lang="nl-NL" sz="1600" dirty="0" smtClean="0">
                <a:solidFill>
                  <a:srgbClr val="6A8759"/>
                </a:solidFill>
              </a:rPr>
            </a:br>
            <a:endParaRPr lang="nl-NL" sz="1600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295551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typeDefinitionRegistry</a:t>
            </a:r>
            <a:r>
              <a:rPr lang="nl-NL" sz="1600" dirty="0"/>
              <a:t> = </a:t>
            </a:r>
            <a:r>
              <a:rPr lang="nl-NL" sz="1600" dirty="0" err="1"/>
              <a:t>SchemaParser</a:t>
            </a:r>
            <a:r>
              <a:rPr lang="nl-NL" sz="1600" dirty="0"/>
              <a:t>().</a:t>
            </a:r>
            <a:r>
              <a:rPr lang="nl-NL" sz="1600" dirty="0" err="1" smtClean="0"/>
              <a:t>parse</a:t>
            </a:r>
            <a:r>
              <a:rPr lang="nl-NL" sz="1600" dirty="0" smtClean="0"/>
              <a:t>(schema)</a:t>
            </a:r>
            <a:endParaRPr lang="nl-NL" sz="1600" dirty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runtimeWiring</a:t>
            </a:r>
            <a:r>
              <a:rPr lang="nl-NL" sz="1600" dirty="0" smtClean="0"/>
              <a:t> = </a:t>
            </a:r>
            <a:r>
              <a:rPr lang="nl-NL" sz="1600" dirty="0" err="1" smtClean="0"/>
              <a:t>RuntimeWiring.newRuntimeWiring</a:t>
            </a:r>
            <a:r>
              <a:rPr lang="nl-NL" sz="1600" dirty="0" smtClean="0"/>
              <a:t>()</a:t>
            </a:r>
            <a:br>
              <a:rPr lang="nl-NL" sz="1600" dirty="0" smtClean="0"/>
            </a:br>
            <a:r>
              <a:rPr lang="nl-NL" sz="1600" dirty="0" smtClean="0"/>
              <a:t>        .type(</a:t>
            </a:r>
            <a:r>
              <a:rPr lang="nl-NL" sz="1600" dirty="0" smtClean="0">
                <a:solidFill>
                  <a:srgbClr val="6A8759"/>
                </a:solidFill>
              </a:rPr>
              <a:t>"Query"</a:t>
            </a:r>
            <a:r>
              <a:rPr lang="nl-NL" sz="1600" dirty="0" smtClean="0">
                <a:solidFill>
                  <a:srgbClr val="CC7832"/>
                </a:solidFill>
              </a:rPr>
              <a:t>, </a:t>
            </a:r>
            <a:r>
              <a:rPr lang="nl-NL" sz="1600" b="1" dirty="0" smtClean="0"/>
              <a:t>{ </a:t>
            </a:r>
            <a:r>
              <a:rPr lang="nl-NL" sz="1600" dirty="0" smtClean="0"/>
              <a:t>builder </a:t>
            </a:r>
            <a:r>
              <a:rPr lang="nl-NL" sz="1600" b="1" dirty="0" smtClean="0"/>
              <a:t>-&gt;</a:t>
            </a:r>
            <a:br>
              <a:rPr lang="nl-NL" sz="1600" b="1" dirty="0" smtClean="0"/>
            </a:br>
            <a:r>
              <a:rPr lang="nl-NL" sz="1600" b="1" dirty="0" smtClean="0"/>
              <a:t>            </a:t>
            </a:r>
            <a:r>
              <a:rPr lang="nl-NL" sz="1600" dirty="0" err="1" smtClean="0"/>
              <a:t>builder.dataFetcher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6A8759"/>
                </a:solidFill>
              </a:rPr>
              <a:t>"order"</a:t>
            </a:r>
            <a:r>
              <a:rPr lang="nl-NL" sz="1600" dirty="0" smtClean="0">
                <a:solidFill>
                  <a:srgbClr val="CC7832"/>
                </a:solidFill>
              </a:rPr>
              <a:t>, </a:t>
            </a:r>
            <a:r>
              <a:rPr lang="nl-NL" sz="1600" dirty="0" err="1" smtClean="0"/>
              <a:t>orderDataFetcher</a:t>
            </a:r>
            <a:r>
              <a:rPr lang="nl-NL" sz="1600" dirty="0" smtClean="0"/>
              <a:t>)</a:t>
            </a:r>
            <a:br>
              <a:rPr lang="nl-NL" sz="1600" dirty="0" smtClean="0"/>
            </a:br>
            <a:r>
              <a:rPr lang="nl-NL" sz="1600" dirty="0" smtClean="0"/>
              <a:t>        </a:t>
            </a:r>
            <a:r>
              <a:rPr lang="nl-NL" sz="1600" b="1" dirty="0" smtClean="0"/>
              <a:t>}</a:t>
            </a:r>
            <a:r>
              <a:rPr lang="nl-NL" sz="1600" dirty="0" smtClean="0"/>
              <a:t>).</a:t>
            </a:r>
            <a:r>
              <a:rPr lang="nl-NL" sz="1600" dirty="0" err="1" smtClean="0"/>
              <a:t>build</a:t>
            </a:r>
            <a:r>
              <a:rPr lang="nl-NL" sz="1600" dirty="0" smtClean="0"/>
              <a:t>()</a:t>
            </a:r>
          </a:p>
          <a:p>
            <a:pPr>
              <a:buFontTx/>
              <a:buNone/>
            </a:pPr>
            <a:r>
              <a:rPr lang="nl-NL" sz="1600" dirty="0" smtClean="0">
                <a:solidFill>
                  <a:srgbClr val="808080"/>
                </a:solidFill>
              </a:rPr>
              <a:t/>
            </a:r>
            <a:br>
              <a:rPr lang="nl-NL" sz="1600" dirty="0" smtClean="0">
                <a:solidFill>
                  <a:srgbClr val="808080"/>
                </a:solidFill>
              </a:rPr>
            </a:b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graphQLSchema</a:t>
            </a:r>
            <a:r>
              <a:rPr lang="nl-NL" sz="1600" dirty="0"/>
              <a:t> </a:t>
            </a:r>
            <a:r>
              <a:rPr lang="nl-NL" sz="1600" dirty="0" smtClean="0"/>
              <a:t>= </a:t>
            </a:r>
            <a:r>
              <a:rPr lang="nl-NL" sz="1600" dirty="0" err="1" smtClean="0"/>
              <a:t>SchemaGenerator</a:t>
            </a:r>
            <a:r>
              <a:rPr lang="nl-NL" sz="1600" dirty="0" smtClean="0"/>
              <a:t>()</a:t>
            </a:r>
            <a:br>
              <a:rPr lang="nl-NL" sz="1600" dirty="0" smtClean="0"/>
            </a:br>
            <a:r>
              <a:rPr lang="nl-NL" sz="1600" dirty="0" smtClean="0"/>
              <a:t>    .</a:t>
            </a:r>
            <a:r>
              <a:rPr lang="nl-NL" sz="1600" dirty="0" err="1" smtClean="0"/>
              <a:t>makeExecutableSchema</a:t>
            </a:r>
            <a:r>
              <a:rPr lang="nl-NL" sz="1600" dirty="0" smtClean="0"/>
              <a:t>(</a:t>
            </a:r>
            <a:r>
              <a:rPr lang="nl-NL" sz="1600" dirty="0" err="1" smtClean="0"/>
              <a:t>typeDefinitionRegistry</a:t>
            </a:r>
            <a:r>
              <a:rPr lang="nl-NL" sz="1600" dirty="0" smtClean="0">
                <a:solidFill>
                  <a:srgbClr val="CC7832"/>
                </a:solidFill>
              </a:rPr>
              <a:t>, </a:t>
            </a:r>
            <a:r>
              <a:rPr lang="nl-NL" sz="1600" dirty="0" err="1" smtClean="0"/>
              <a:t>runtimeWiring</a:t>
            </a:r>
            <a:r>
              <a:rPr lang="nl-NL" sz="1600" dirty="0" smtClean="0"/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808080"/>
                </a:solidFill>
              </a:rPr>
              <a:t/>
            </a:r>
            <a:br>
              <a:rPr lang="nl-NL" sz="1600" dirty="0">
                <a:solidFill>
                  <a:srgbClr val="808080"/>
                </a:solidFill>
              </a:rPr>
            </a:b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26343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What is GraphQL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chemeClr val="tx1"/>
                </a:solidFill>
              </a:rPr>
              <a:t>query language</a:t>
            </a:r>
            <a:r>
              <a:rPr lang="en-GB" dirty="0"/>
              <a:t> for your </a:t>
            </a:r>
            <a:r>
              <a:rPr lang="en-GB" b="1" dirty="0" smtClean="0">
                <a:solidFill>
                  <a:schemeClr val="tx1"/>
                </a:solidFill>
              </a:rPr>
              <a:t>API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developed </a:t>
            </a:r>
            <a:r>
              <a:rPr lang="en-GB" b="1" dirty="0" smtClean="0">
                <a:solidFill>
                  <a:schemeClr val="tx1"/>
                </a:solidFill>
              </a:rPr>
              <a:t>by </a:t>
            </a:r>
            <a:r>
              <a:rPr lang="en-GB" b="1" dirty="0">
                <a:solidFill>
                  <a:schemeClr val="tx1"/>
                </a:solidFill>
              </a:rPr>
              <a:t>Facebook</a:t>
            </a:r>
            <a:r>
              <a:rPr lang="en-GB" dirty="0"/>
              <a:t>….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….and a </a:t>
            </a:r>
            <a:r>
              <a:rPr lang="en-GB" b="1" dirty="0" smtClean="0">
                <a:solidFill>
                  <a:schemeClr val="tx1"/>
                </a:solidFill>
              </a:rPr>
              <a:t>runtime </a:t>
            </a:r>
            <a:r>
              <a:rPr lang="en-GB" b="1" dirty="0">
                <a:solidFill>
                  <a:schemeClr val="tx1"/>
                </a:solidFill>
              </a:rPr>
              <a:t>for executing queries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With </a:t>
            </a:r>
            <a:r>
              <a:rPr lang="en-GB" dirty="0" err="1"/>
              <a:t>GraphQL</a:t>
            </a:r>
            <a:r>
              <a:rPr lang="en-GB" dirty="0"/>
              <a:t>, you </a:t>
            </a:r>
            <a:r>
              <a:rPr lang="en-GB" b="1" dirty="0">
                <a:solidFill>
                  <a:schemeClr val="tx1"/>
                </a:solidFill>
              </a:rPr>
              <a:t>model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your business domain </a:t>
            </a:r>
            <a:r>
              <a:rPr lang="en-GB" b="1" dirty="0">
                <a:solidFill>
                  <a:schemeClr val="tx1"/>
                </a:solidFill>
              </a:rPr>
              <a:t>as a graph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services </a:t>
            </a:r>
            <a:r>
              <a:rPr lang="en-GB" b="1" dirty="0" smtClean="0">
                <a:solidFill>
                  <a:schemeClr val="tx1"/>
                </a:solidFill>
              </a:rPr>
              <a:t>typically </a:t>
            </a:r>
            <a:r>
              <a:rPr lang="en-GB" dirty="0" smtClean="0"/>
              <a:t>respond </a:t>
            </a:r>
            <a:r>
              <a:rPr lang="en-GB" dirty="0"/>
              <a:t>using </a:t>
            </a:r>
            <a:r>
              <a:rPr lang="en-GB" b="1" dirty="0">
                <a:solidFill>
                  <a:schemeClr val="tx1"/>
                </a:solidFill>
              </a:rPr>
              <a:t>JSON</a:t>
            </a:r>
            <a:r>
              <a:rPr lang="en-GB" dirty="0"/>
              <a:t>, however does not require it.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Java: developing the schema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/>
              <a:t>Code first</a:t>
            </a:r>
            <a:endParaRPr lang="en-GB" dirty="0" smtClean="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Schema first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/>
              <a:t>GraphQL</a:t>
            </a:r>
            <a:r>
              <a:rPr lang="en-GB" dirty="0"/>
              <a:t> Java</a:t>
            </a:r>
            <a:endParaRPr lang="en-GB" dirty="0" smtClean="0">
              <a:solidFill>
                <a:schemeClr val="tx1"/>
              </a:solidFill>
            </a:endParaRP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b="1" i="1" dirty="0" err="1" smtClean="0">
                <a:solidFill>
                  <a:schemeClr val="tx1"/>
                </a:solidFill>
              </a:rPr>
              <a:t>GraphQL</a:t>
            </a:r>
            <a:r>
              <a:rPr lang="en-GB" b="1" i="1" dirty="0" smtClean="0">
                <a:solidFill>
                  <a:schemeClr val="tx1"/>
                </a:solidFill>
              </a:rPr>
              <a:t> Java Tools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24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-</a:t>
            </a:r>
            <a:r>
              <a:rPr lang="nl-NL" dirty="0" err="1" smtClean="0"/>
              <a:t>java</a:t>
            </a:r>
            <a:r>
              <a:rPr lang="nl-NL" dirty="0" smtClean="0"/>
              <a:t>-tools: schema-first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smtClean="0"/>
              <a:t>schema = </a:t>
            </a:r>
            <a:r>
              <a:rPr lang="nl-NL" sz="1600" dirty="0" smtClean="0">
                <a:solidFill>
                  <a:srgbClr val="6A8759"/>
                </a:solidFill>
              </a:rPr>
              <a:t>"""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type Query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order(</a:t>
            </a:r>
            <a:r>
              <a:rPr lang="nl-NL" sz="1600" dirty="0" err="1" smtClean="0">
                <a:solidFill>
                  <a:srgbClr val="6A8759"/>
                </a:solidFill>
              </a:rPr>
              <a:t>id</a:t>
            </a:r>
            <a:r>
              <a:rPr lang="nl-NL" sz="1600" dirty="0" smtClean="0">
                <a:solidFill>
                  <a:srgbClr val="6A8759"/>
                </a:solidFill>
              </a:rPr>
              <a:t>: Long): Order</a:t>
            </a: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>  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6A8759"/>
                </a:solidFill>
              </a:rPr>
              <a:t> </a:t>
            </a:r>
            <a:r>
              <a:rPr lang="nl-NL" sz="1600" dirty="0" smtClean="0">
                <a:solidFill>
                  <a:srgbClr val="6A8759"/>
                </a:solidFill>
              </a:rPr>
              <a:t> type Order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</a:t>
            </a:r>
            <a:r>
              <a:rPr lang="nl-NL" sz="1600" dirty="0" err="1" smtClean="0">
                <a:solidFill>
                  <a:srgbClr val="6A8759"/>
                </a:solidFill>
              </a:rPr>
              <a:t>totalPrice</a:t>
            </a:r>
            <a:r>
              <a:rPr lang="nl-NL" sz="1600" dirty="0" smtClean="0">
                <a:solidFill>
                  <a:srgbClr val="6A8759"/>
                </a:solidFill>
              </a:rPr>
              <a:t>: String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}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""”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/>
            </a:r>
            <a:br>
              <a:rPr lang="nl-NL" sz="1600" dirty="0" smtClean="0">
                <a:solidFill>
                  <a:srgbClr val="6A8759"/>
                </a:solidFill>
              </a:rPr>
            </a:br>
            <a:endParaRPr lang="nl-NL" sz="1600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295551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graphQLSchema</a:t>
            </a:r>
            <a:r>
              <a:rPr lang="nl-NL" sz="1600" dirty="0"/>
              <a:t> </a:t>
            </a:r>
            <a:r>
              <a:rPr lang="nl-NL" sz="1600" dirty="0" smtClean="0"/>
              <a:t>= </a:t>
            </a:r>
            <a:r>
              <a:rPr lang="nl-NL" sz="1600" dirty="0" err="1"/>
              <a:t>SchemaParser.newParser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schemaString</a:t>
            </a:r>
            <a:r>
              <a:rPr lang="nl-NL" sz="1600" dirty="0"/>
              <a:t>(schema)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resolvers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CC7832"/>
                </a:solidFill>
              </a:rPr>
              <a:t>object</a:t>
            </a:r>
            <a:r>
              <a:rPr lang="nl-NL" sz="1600" dirty="0"/>
              <a:t>: </a:t>
            </a:r>
            <a:r>
              <a:rPr lang="nl-NL" sz="1600" dirty="0" err="1"/>
              <a:t>GraphQLQueryResolver</a:t>
            </a:r>
            <a:r>
              <a:rPr lang="nl-NL" sz="1600" dirty="0"/>
              <a:t> {</a:t>
            </a:r>
            <a:br>
              <a:rPr lang="nl-NL" sz="1600" dirty="0"/>
            </a:br>
            <a:r>
              <a:rPr lang="nl-NL" sz="1600" dirty="0"/>
              <a:t>            </a:t>
            </a:r>
            <a:r>
              <a:rPr lang="nl-NL" sz="1600" dirty="0" err="1">
                <a:solidFill>
                  <a:srgbClr val="CC7832"/>
                </a:solidFill>
              </a:rPr>
              <a:t>fun</a:t>
            </a:r>
            <a:r>
              <a:rPr lang="nl-NL" sz="1600" dirty="0">
                <a:solidFill>
                  <a:srgbClr val="CC7832"/>
                </a:solidFill>
              </a:rPr>
              <a:t> </a:t>
            </a:r>
            <a:r>
              <a:rPr lang="nl-NL" sz="1600" dirty="0" smtClean="0">
                <a:solidFill>
                  <a:srgbClr val="FFC66D"/>
                </a:solidFill>
              </a:rPr>
              <a:t>order</a:t>
            </a:r>
            <a:r>
              <a:rPr lang="nl-NL" sz="1600" dirty="0" smtClean="0"/>
              <a:t>(</a:t>
            </a:r>
            <a:r>
              <a:rPr lang="nl-NL" sz="1600" dirty="0" err="1" smtClean="0"/>
              <a:t>id</a:t>
            </a:r>
            <a:r>
              <a:rPr lang="nl-NL" sz="1600" dirty="0"/>
              <a:t>: Long) = </a:t>
            </a:r>
            <a:r>
              <a:rPr lang="nl-NL" sz="1600" dirty="0" err="1"/>
              <a:t>OrderRepository.getOrderById</a:t>
            </a:r>
            <a:r>
              <a:rPr lang="nl-NL" sz="1600" dirty="0"/>
              <a:t>(</a:t>
            </a:r>
            <a:r>
              <a:rPr lang="nl-NL" sz="1600" dirty="0" err="1"/>
              <a:t>id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</a:t>
            </a:r>
            <a:r>
              <a:rPr lang="nl-NL" sz="1600" dirty="0" smtClean="0"/>
              <a:t> })</a:t>
            </a:r>
            <a:r>
              <a:rPr lang="nl-NL" sz="1600" dirty="0"/>
              <a:t/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makeExecutableSchema</a:t>
            </a:r>
            <a:r>
              <a:rPr lang="nl-NL" sz="16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8784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SPQR: code (only) first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GB" dirty="0"/>
              <a:t>Hybrid approach, generate schema from </a:t>
            </a:r>
            <a:r>
              <a:rPr lang="en-GB" dirty="0" smtClean="0"/>
              <a:t>code (annotations)</a:t>
            </a:r>
            <a:endParaRPr lang="en-GB" b="1" i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311699" y="1877786"/>
            <a:ext cx="9080273" cy="26910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object </a:t>
            </a:r>
            <a:r>
              <a:rPr lang="nl-NL" sz="1600" dirty="0" err="1" smtClean="0"/>
              <a:t>OrderService</a:t>
            </a:r>
            <a:r>
              <a:rPr lang="nl-NL" sz="1600" dirty="0" smtClean="0"/>
              <a:t> {</a:t>
            </a:r>
            <a:br>
              <a:rPr lang="nl-NL" sz="1600" dirty="0" smtClean="0"/>
            </a:br>
            <a:r>
              <a:rPr lang="nl-NL" sz="1600" dirty="0" smtClean="0"/>
              <a:t>    </a:t>
            </a:r>
            <a:r>
              <a:rPr lang="nl-NL" sz="1600" dirty="0" smtClean="0">
                <a:solidFill>
                  <a:srgbClr val="CC7832"/>
                </a:solidFill>
              </a:rPr>
              <a:t>@</a:t>
            </a:r>
            <a:r>
              <a:rPr lang="nl-NL" sz="1600" dirty="0" err="1" smtClean="0">
                <a:solidFill>
                  <a:srgbClr val="CC7832"/>
                </a:solidFill>
              </a:rPr>
              <a:t>GraphQLQuery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467CDA"/>
                </a:solidFill>
              </a:rPr>
              <a:t>name = </a:t>
            </a:r>
            <a:r>
              <a:rPr lang="nl-NL" sz="1600" dirty="0" smtClean="0">
                <a:solidFill>
                  <a:srgbClr val="6A8759"/>
                </a:solidFill>
              </a:rPr>
              <a:t>"order"</a:t>
            </a:r>
            <a:r>
              <a:rPr lang="nl-NL" sz="1600" dirty="0" smtClean="0"/>
              <a:t>)</a:t>
            </a:r>
            <a:br>
              <a:rPr lang="nl-NL" sz="1600" dirty="0" smtClean="0"/>
            </a:br>
            <a:r>
              <a:rPr lang="nl-NL" sz="1600" dirty="0" smtClean="0"/>
              <a:t>    </a:t>
            </a:r>
            <a:r>
              <a:rPr lang="nl-NL" sz="1600" dirty="0" err="1" smtClean="0">
                <a:solidFill>
                  <a:srgbClr val="CC7832"/>
                </a:solidFill>
              </a:rPr>
              <a:t>fun</a:t>
            </a:r>
            <a:r>
              <a:rPr lang="nl-NL" sz="1600" dirty="0" smtClean="0">
                <a:solidFill>
                  <a:srgbClr val="CC7832"/>
                </a:solidFill>
              </a:rPr>
              <a:t> </a:t>
            </a:r>
            <a:r>
              <a:rPr lang="nl-NL" sz="1600" dirty="0" smtClean="0">
                <a:solidFill>
                  <a:srgbClr val="FFC66D"/>
                </a:solidFill>
              </a:rPr>
              <a:t>order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CC7832"/>
                </a:solidFill>
              </a:rPr>
              <a:t>@</a:t>
            </a:r>
            <a:r>
              <a:rPr lang="nl-NL" sz="1600" dirty="0" err="1" smtClean="0">
                <a:solidFill>
                  <a:srgbClr val="CC7832"/>
                </a:solidFill>
              </a:rPr>
              <a:t>GraphQLArgument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467CDA"/>
                </a:solidFill>
              </a:rPr>
              <a:t>name = </a:t>
            </a:r>
            <a:r>
              <a:rPr lang="nl-NL" sz="1600" dirty="0" smtClean="0">
                <a:solidFill>
                  <a:srgbClr val="6A8759"/>
                </a:solidFill>
              </a:rPr>
              <a:t>"</a:t>
            </a:r>
            <a:r>
              <a:rPr lang="nl-NL" sz="1600" dirty="0" err="1" smtClean="0">
                <a:solidFill>
                  <a:srgbClr val="6A8759"/>
                </a:solidFill>
              </a:rPr>
              <a:t>id</a:t>
            </a:r>
            <a:r>
              <a:rPr lang="nl-NL" sz="1600" dirty="0" smtClean="0">
                <a:solidFill>
                  <a:srgbClr val="6A8759"/>
                </a:solidFill>
              </a:rPr>
              <a:t>"</a:t>
            </a:r>
            <a:r>
              <a:rPr lang="nl-NL" sz="1600" dirty="0" smtClean="0"/>
              <a:t>) </a:t>
            </a:r>
            <a:r>
              <a:rPr lang="nl-NL" sz="1600" dirty="0" err="1" smtClean="0"/>
              <a:t>id</a:t>
            </a:r>
            <a:r>
              <a:rPr lang="nl-NL" sz="1600" dirty="0" smtClean="0"/>
              <a:t>: Long) = </a:t>
            </a:r>
            <a:r>
              <a:rPr lang="nl-NL" sz="1600" dirty="0" err="1" smtClean="0"/>
              <a:t>OrderRepository.getOrderById</a:t>
            </a:r>
            <a:r>
              <a:rPr lang="nl-NL" sz="1600" dirty="0" smtClean="0"/>
              <a:t>(</a:t>
            </a:r>
            <a:r>
              <a:rPr lang="nl-NL" sz="1600" dirty="0" err="1" smtClean="0"/>
              <a:t>id</a:t>
            </a:r>
            <a:r>
              <a:rPr lang="nl-NL" sz="1600" dirty="0" smtClean="0"/>
              <a:t>)</a:t>
            </a:r>
            <a:br>
              <a:rPr lang="nl-NL" sz="1600" dirty="0" smtClean="0"/>
            </a:br>
            <a:r>
              <a:rPr lang="nl-NL" sz="1600" dirty="0" smtClean="0"/>
              <a:t>}</a:t>
            </a:r>
            <a:br>
              <a:rPr lang="nl-NL" sz="1600" dirty="0" smtClean="0"/>
            </a:br>
            <a:r>
              <a:rPr lang="nl-NL" sz="1600" dirty="0" smtClean="0"/>
              <a:t/>
            </a:r>
            <a:br>
              <a:rPr lang="nl-NL" sz="1600" dirty="0" smtClean="0"/>
            </a:b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i="1" dirty="0" err="1" smtClean="0">
                <a:solidFill>
                  <a:srgbClr val="9876AA"/>
                </a:solidFill>
              </a:rPr>
              <a:t>graphQLSchema</a:t>
            </a:r>
            <a:r>
              <a:rPr lang="nl-NL" sz="1600" i="1" dirty="0" smtClean="0">
                <a:solidFill>
                  <a:srgbClr val="9876AA"/>
                </a:solidFill>
              </a:rPr>
              <a:t> </a:t>
            </a:r>
            <a:r>
              <a:rPr lang="nl-NL" sz="1600" dirty="0" smtClean="0"/>
              <a:t>= </a:t>
            </a:r>
            <a:r>
              <a:rPr lang="nl-NL" sz="1600" dirty="0" err="1" smtClean="0"/>
              <a:t>GraphQLSchemaGenerator</a:t>
            </a:r>
            <a:r>
              <a:rPr lang="nl-NL" sz="1600" dirty="0" smtClean="0"/>
              <a:t>()</a:t>
            </a:r>
            <a:br>
              <a:rPr lang="nl-NL" sz="1600" dirty="0" smtClean="0"/>
            </a:br>
            <a:r>
              <a:rPr lang="nl-NL" sz="1600" dirty="0" smtClean="0"/>
              <a:t>        .</a:t>
            </a:r>
            <a:r>
              <a:rPr lang="nl-NL" sz="1600" dirty="0" err="1" smtClean="0"/>
              <a:t>withOperationsFromSingleton</a:t>
            </a:r>
            <a:r>
              <a:rPr lang="nl-NL" sz="1600" dirty="0" smtClean="0"/>
              <a:t>(</a:t>
            </a:r>
            <a:r>
              <a:rPr lang="nl-NL" sz="1600" dirty="0" err="1" smtClean="0"/>
              <a:t>OrderService</a:t>
            </a:r>
            <a:r>
              <a:rPr lang="nl-NL" sz="1600" dirty="0" smtClean="0"/>
              <a:t>) </a:t>
            </a:r>
            <a:r>
              <a:rPr lang="nl-NL" sz="1600" dirty="0" smtClean="0">
                <a:solidFill>
                  <a:srgbClr val="808080"/>
                </a:solidFill>
              </a:rPr>
              <a:t/>
            </a:r>
            <a:br>
              <a:rPr lang="nl-NL" sz="1600" dirty="0" smtClean="0">
                <a:solidFill>
                  <a:srgbClr val="808080"/>
                </a:solidFill>
              </a:rPr>
            </a:br>
            <a:r>
              <a:rPr lang="nl-NL" sz="1600" dirty="0" smtClean="0">
                <a:solidFill>
                  <a:srgbClr val="808080"/>
                </a:solidFill>
              </a:rPr>
              <a:t>        </a:t>
            </a:r>
            <a:r>
              <a:rPr lang="nl-NL" sz="1600" dirty="0" smtClean="0"/>
              <a:t>.</a:t>
            </a:r>
            <a:r>
              <a:rPr lang="nl-NL" sz="1600" dirty="0" err="1" smtClean="0"/>
              <a:t>generate</a:t>
            </a:r>
            <a:r>
              <a:rPr lang="nl-NL" sz="1600" dirty="0" smtClean="0"/>
              <a:t>()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27291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</a:t>
            </a:r>
            <a:r>
              <a:rPr lang="nl-NL" dirty="0"/>
              <a:t>: </a:t>
            </a:r>
            <a:r>
              <a:rPr lang="nl-NL" dirty="0" err="1" smtClean="0"/>
              <a:t>defining</a:t>
            </a:r>
            <a:r>
              <a:rPr lang="nl-NL" dirty="0" smtClean="0"/>
              <a:t> a query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9278867" cy="3416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err="1" smtClean="0"/>
              <a:t>GraphQL</a:t>
            </a:r>
            <a:r>
              <a:rPr lang="nl-NL" dirty="0" smtClean="0"/>
              <a:t> Query is </a:t>
            </a:r>
            <a:r>
              <a:rPr lang="nl-NL" dirty="0" err="1"/>
              <a:t>just</a:t>
            </a:r>
            <a:r>
              <a:rPr lang="nl-NL" dirty="0"/>
              <a:t> a </a:t>
            </a:r>
            <a:r>
              <a:rPr lang="nl-NL" dirty="0" err="1"/>
              <a:t>plain</a:t>
            </a:r>
            <a:r>
              <a:rPr lang="nl-NL" dirty="0"/>
              <a:t> tekst </a:t>
            </a:r>
            <a:r>
              <a:rPr lang="nl-NL" dirty="0" smtClean="0"/>
              <a:t>string </a:t>
            </a:r>
            <a:r>
              <a:rPr lang="nl-NL" dirty="0" err="1" smtClean="0"/>
              <a:t>and</a:t>
            </a:r>
            <a:r>
              <a:rPr lang="nl-NL" dirty="0" smtClean="0"/>
              <a:t> looks like JSON without </a:t>
            </a:r>
            <a:r>
              <a:rPr lang="nl-NL" dirty="0" err="1" smtClean="0"/>
              <a:t>the</a:t>
            </a:r>
            <a:r>
              <a:rPr lang="nl-NL" dirty="0" smtClean="0"/>
              <a:t> fields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smtClean="0"/>
              <a:t>Query is </a:t>
            </a:r>
            <a:r>
              <a:rPr lang="nl-NL" dirty="0" err="1" smtClean="0"/>
              <a:t>enclosing</a:t>
            </a:r>
            <a:r>
              <a:rPr lang="nl-NL" dirty="0" smtClean="0"/>
              <a:t> in </a:t>
            </a:r>
            <a:r>
              <a:rPr lang="nl-NL" dirty="0" err="1" smtClean="0"/>
              <a:t>curly</a:t>
            </a:r>
            <a:r>
              <a:rPr lang="nl-NL" dirty="0" smtClean="0"/>
              <a:t> </a:t>
            </a:r>
            <a:r>
              <a:rPr lang="nl-NL" dirty="0" err="1" smtClean="0"/>
              <a:t>braces</a:t>
            </a:r>
            <a:r>
              <a:rPr lang="nl-NL" dirty="0" smtClean="0"/>
              <a:t>: { </a:t>
            </a:r>
            <a:r>
              <a:rPr lang="nl-NL" dirty="0" err="1" smtClean="0"/>
              <a:t>yourQueryHere</a:t>
            </a:r>
            <a:r>
              <a:rPr lang="nl-NL" dirty="0" smtClean="0"/>
              <a:t> 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err="1" smtClean="0"/>
              <a:t>Example</a:t>
            </a:r>
            <a:r>
              <a:rPr lang="nl-NL" dirty="0" smtClean="0"/>
              <a:t>: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 smtClean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311699" y="2549177"/>
            <a:ext cx="3666742" cy="21544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5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</a:t>
            </a:r>
            <a:r>
              <a:rPr lang="mr-IN" dirty="0" smtClean="0"/>
              <a:t>}</a:t>
            </a:r>
            <a:br>
              <a:rPr lang="mr-IN" dirty="0" smtClean="0"/>
            </a:br>
            <a:r>
              <a:rPr lang="mr-IN" dirty="0" smtClean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64845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</a:t>
            </a:r>
            <a:r>
              <a:rPr lang="nl-NL" dirty="0"/>
              <a:t>: </a:t>
            </a:r>
            <a:r>
              <a:rPr lang="nl-NL" dirty="0" err="1" smtClean="0"/>
              <a:t>executing</a:t>
            </a:r>
            <a:r>
              <a:rPr lang="nl-NL" dirty="0" smtClean="0"/>
              <a:t> </a:t>
            </a:r>
            <a:r>
              <a:rPr lang="nl-NL" dirty="0" err="1" smtClean="0"/>
              <a:t>queries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9278867" cy="3416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a </a:t>
            </a:r>
            <a:r>
              <a:rPr lang="nl-NL" b="1" dirty="0">
                <a:solidFill>
                  <a:schemeClr val="tx1"/>
                </a:solidFill>
              </a:rPr>
              <a:t>schema</a:t>
            </a:r>
            <a:r>
              <a:rPr lang="nl-NL" dirty="0"/>
              <a:t>,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GraphQL</a:t>
            </a:r>
            <a:r>
              <a:rPr lang="nl-NL" dirty="0"/>
              <a:t> </a:t>
            </a:r>
            <a:r>
              <a:rPr lang="nl-NL" b="1" dirty="0" err="1">
                <a:solidFill>
                  <a:schemeClr val="tx1"/>
                </a:solidFill>
              </a:rPr>
              <a:t>runtime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b="1" dirty="0" err="1">
                <a:solidFill>
                  <a:schemeClr val="tx1"/>
                </a:solidFill>
              </a:rPr>
              <a:t>execute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smtClean="0"/>
              <a:t>query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smtClean="0"/>
              <a:t>schema</a:t>
            </a:r>
            <a:r>
              <a:rPr lang="nl-NL" sz="1600" dirty="0"/>
              <a:t>: </a:t>
            </a:r>
            <a:r>
              <a:rPr lang="nl-NL" sz="1600" dirty="0" err="1"/>
              <a:t>GraphQLSchema</a:t>
            </a:r>
            <a:r>
              <a:rPr lang="nl-NL" sz="1600" dirty="0"/>
              <a:t> = </a:t>
            </a:r>
            <a:r>
              <a:rPr lang="nl-NL" sz="1600" dirty="0" smtClean="0"/>
              <a:t>...</a:t>
            </a:r>
            <a:br>
              <a:rPr lang="nl-NL" sz="1600" dirty="0" smtClean="0"/>
            </a:br>
            <a:endParaRPr lang="nl-NL" sz="1600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graphQL</a:t>
            </a:r>
            <a:r>
              <a:rPr lang="nl-NL" sz="1600" dirty="0" smtClean="0"/>
              <a:t>: </a:t>
            </a:r>
            <a:r>
              <a:rPr lang="nl-NL" sz="1600" dirty="0" err="1"/>
              <a:t>GraphQL</a:t>
            </a:r>
            <a:r>
              <a:rPr lang="nl-NL" sz="1600" dirty="0" smtClean="0"/>
              <a:t> </a:t>
            </a:r>
            <a:r>
              <a:rPr lang="nl-NL" sz="1600" dirty="0"/>
              <a:t>= </a:t>
            </a:r>
            <a:r>
              <a:rPr lang="nl-NL" sz="1600" dirty="0" err="1" smtClean="0"/>
              <a:t>GraphQL.newGraphQL</a:t>
            </a:r>
            <a:r>
              <a:rPr lang="nl-NL" sz="1600" dirty="0" smtClean="0"/>
              <a:t>(</a:t>
            </a:r>
            <a:r>
              <a:rPr lang="nl-NL" sz="1600" dirty="0"/>
              <a:t>schema</a:t>
            </a:r>
            <a:r>
              <a:rPr lang="nl-NL" sz="1600" dirty="0" smtClean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endParaRPr lang="nl-NL" sz="1600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executionResult</a:t>
            </a:r>
            <a:r>
              <a:rPr lang="nl-NL" sz="1600" dirty="0" smtClean="0"/>
              <a:t>: </a:t>
            </a:r>
            <a:r>
              <a:rPr lang="nl-NL" sz="1600" dirty="0" err="1"/>
              <a:t>ExecutionResult</a:t>
            </a:r>
            <a:r>
              <a:rPr lang="nl-NL" sz="1600" dirty="0" smtClean="0"/>
              <a:t> </a:t>
            </a:r>
            <a:r>
              <a:rPr lang="nl-NL" sz="1600" dirty="0"/>
              <a:t>= </a:t>
            </a:r>
            <a:r>
              <a:rPr lang="nl-NL" sz="1600" dirty="0" err="1"/>
              <a:t>graphQL.execute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6A8759"/>
                </a:solidFill>
              </a:rPr>
              <a:t>"{ </a:t>
            </a:r>
            <a:r>
              <a:rPr lang="mr-IN" sz="1600" dirty="0" smtClean="0">
                <a:solidFill>
                  <a:srgbClr val="6A8759"/>
                </a:solidFill>
              </a:rPr>
              <a:t>…</a:t>
            </a:r>
            <a:r>
              <a:rPr lang="nl-NL" sz="1600" dirty="0" smtClean="0">
                <a:solidFill>
                  <a:srgbClr val="6A8759"/>
                </a:solidFill>
              </a:rPr>
              <a:t> }"</a:t>
            </a:r>
            <a:r>
              <a:rPr lang="nl-NL" sz="1600" dirty="0" smtClean="0"/>
              <a:t>)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12073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: </a:t>
            </a:r>
            <a:r>
              <a:rPr lang="nl-NL" dirty="0" err="1" smtClean="0"/>
              <a:t>Execution</a:t>
            </a:r>
            <a:r>
              <a:rPr lang="nl-NL" dirty="0" smtClean="0"/>
              <a:t> </a:t>
            </a:r>
            <a:r>
              <a:rPr lang="nl-NL" dirty="0" err="1" smtClean="0"/>
              <a:t>Result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err="1" smtClean="0"/>
              <a:t>Consist</a:t>
            </a:r>
            <a:r>
              <a:rPr lang="nl-NL" dirty="0" smtClean="0"/>
              <a:t> of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following</a:t>
            </a:r>
            <a:r>
              <a:rPr lang="nl-NL" dirty="0" smtClean="0"/>
              <a:t> fields:</a:t>
            </a:r>
          </a:p>
          <a:p>
            <a:pPr marL="285750" indent="-285750"/>
            <a:r>
              <a:rPr lang="nl-NL" dirty="0" smtClean="0"/>
              <a:t>Data: </a:t>
            </a:r>
            <a:r>
              <a:rPr lang="nl-NL" dirty="0" err="1" smtClean="0"/>
              <a:t>containing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requested</a:t>
            </a:r>
            <a:r>
              <a:rPr lang="nl-NL" dirty="0" smtClean="0"/>
              <a:t> query data</a:t>
            </a:r>
          </a:p>
          <a:p>
            <a:pPr marL="285750" indent="-285750"/>
            <a:r>
              <a:rPr lang="nl-NL" dirty="0" err="1" smtClean="0"/>
              <a:t>Errors</a:t>
            </a:r>
            <a:r>
              <a:rPr lang="nl-NL" dirty="0" smtClean="0"/>
              <a:t>: </a:t>
            </a:r>
            <a:r>
              <a:rPr lang="nl-NL" dirty="0" err="1" smtClean="0"/>
              <a:t>available</a:t>
            </a:r>
            <a:r>
              <a:rPr lang="nl-NL" dirty="0" smtClean="0"/>
              <a:t> </a:t>
            </a:r>
            <a:r>
              <a:rPr lang="nl-NL" dirty="0" err="1" smtClean="0"/>
              <a:t>if</a:t>
            </a:r>
            <a:r>
              <a:rPr lang="nl-NL" dirty="0" smtClean="0"/>
              <a:t> </a:t>
            </a:r>
            <a:r>
              <a:rPr lang="nl-NL" dirty="0" err="1" smtClean="0"/>
              <a:t>any</a:t>
            </a:r>
            <a:r>
              <a:rPr lang="nl-NL" dirty="0" smtClean="0"/>
              <a:t> error </a:t>
            </a:r>
            <a:r>
              <a:rPr lang="nl-NL" dirty="0" err="1" smtClean="0"/>
              <a:t>occurred</a:t>
            </a:r>
            <a:r>
              <a:rPr lang="nl-NL" dirty="0" smtClean="0"/>
              <a:t> </a:t>
            </a:r>
            <a:r>
              <a:rPr lang="nl-NL" dirty="0" err="1" smtClean="0"/>
              <a:t>while</a:t>
            </a:r>
            <a:r>
              <a:rPr lang="nl-NL" dirty="0" smtClean="0"/>
              <a:t> </a:t>
            </a:r>
            <a:r>
              <a:rPr lang="nl-NL" dirty="0" err="1" smtClean="0"/>
              <a:t>executing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query</a:t>
            </a:r>
          </a:p>
          <a:p>
            <a:pPr marL="285750" indent="-285750"/>
            <a:r>
              <a:rPr lang="nl-NL" dirty="0" err="1" smtClean="0"/>
              <a:t>Extensions</a:t>
            </a:r>
            <a:r>
              <a:rPr lang="nl-NL" dirty="0" smtClean="0"/>
              <a:t>: meta info </a:t>
            </a:r>
            <a:r>
              <a:rPr lang="nl-NL" dirty="0" err="1" smtClean="0"/>
              <a:t>about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executed</a:t>
            </a:r>
            <a:r>
              <a:rPr lang="nl-NL" dirty="0" smtClean="0"/>
              <a:t> query</a:t>
            </a:r>
          </a:p>
        </p:txBody>
      </p:sp>
    </p:spTree>
    <p:extLst>
      <p:ext uri="{BB962C8B-B14F-4D97-AF65-F5344CB8AC3E}">
        <p14:creationId xmlns:p14="http://schemas.microsoft.com/office/powerpoint/2010/main" val="17129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: </a:t>
            </a:r>
            <a:r>
              <a:rPr lang="nl-NL" dirty="0" err="1" smtClean="0"/>
              <a:t>Execution</a:t>
            </a:r>
            <a:r>
              <a:rPr lang="nl-NL" dirty="0" smtClean="0"/>
              <a:t> </a:t>
            </a:r>
            <a:r>
              <a:rPr lang="nl-NL" dirty="0" err="1" smtClean="0"/>
              <a:t>Result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883630" y="1152475"/>
            <a:ext cx="4948669" cy="3416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</a:t>
            </a:r>
            <a:r>
              <a:rPr lang="nl-NL" dirty="0">
                <a:solidFill>
                  <a:srgbClr val="9876AA"/>
                </a:solidFill>
              </a:rPr>
              <a:t>"data"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>
                <a:solidFill>
                  <a:srgbClr val="9876AA"/>
                </a:solidFill>
              </a:rPr>
              <a:t>"order"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b="1" dirty="0" err="1">
                <a:solidFill>
                  <a:srgbClr val="CC7832"/>
                </a:solidFill>
              </a:rPr>
              <a:t>null</a:t>
            </a:r>
            <a:r>
              <a:rPr lang="nl-NL" b="1" dirty="0">
                <a:solidFill>
                  <a:srgbClr val="CC7832"/>
                </a:solidFill>
              </a:rPr>
              <a:t/>
            </a:r>
            <a:br>
              <a:rPr lang="nl-NL" b="1" dirty="0">
                <a:solidFill>
                  <a:srgbClr val="CC7832"/>
                </a:solidFill>
              </a:rPr>
            </a:br>
            <a:r>
              <a:rPr lang="nl-NL" b="1" dirty="0">
                <a:solidFill>
                  <a:srgbClr val="CC7832"/>
                </a:solidFill>
              </a:rPr>
              <a:t>  </a:t>
            </a:r>
            <a:r>
              <a:rPr lang="nl-NL" dirty="0"/>
              <a:t>}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errors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br>
              <a:rPr lang="nl-NL" dirty="0"/>
            </a:br>
            <a:r>
              <a:rPr lang="nl-NL" dirty="0"/>
              <a:t>    {</a:t>
            </a:r>
            <a:br>
              <a:rPr lang="nl-NL" dirty="0"/>
            </a:br>
            <a:r>
              <a:rPr lang="nl-NL" dirty="0"/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message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Exception</a:t>
            </a:r>
            <a:r>
              <a:rPr lang="nl-NL" dirty="0">
                <a:solidFill>
                  <a:srgbClr val="6A8759"/>
                </a:solidFill>
              </a:rPr>
              <a:t> </a:t>
            </a:r>
            <a:r>
              <a:rPr lang="nl-NL" dirty="0" err="1" smtClean="0">
                <a:solidFill>
                  <a:srgbClr val="6A8759"/>
                </a:solidFill>
              </a:rPr>
              <a:t>message</a:t>
            </a:r>
            <a:r>
              <a:rPr lang="mr-IN" dirty="0" smtClean="0">
                <a:solidFill>
                  <a:srgbClr val="6A8759"/>
                </a:solidFill>
              </a:rPr>
              <a:t>…</a:t>
            </a:r>
            <a:r>
              <a:rPr lang="nl-NL" dirty="0" smtClean="0">
                <a:solidFill>
                  <a:srgbClr val="6A8759"/>
                </a:solidFill>
              </a:rPr>
              <a:t>”</a:t>
            </a:r>
            <a:r>
              <a:rPr lang="nl-NL" dirty="0" smtClean="0">
                <a:solidFill>
                  <a:srgbClr val="CC7832"/>
                </a:solidFill>
              </a:rPr>
              <a:t>,</a:t>
            </a:r>
            <a:r>
              <a:rPr lang="nl-NL" dirty="0">
                <a:solidFill>
                  <a:srgbClr val="CC7832"/>
                </a:solidFill>
              </a:rPr>
              <a:t/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path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r>
              <a:rPr lang="nl-NL" dirty="0">
                <a:solidFill>
                  <a:srgbClr val="6A8759"/>
                </a:solidFill>
              </a:rPr>
              <a:t>"order"</a:t>
            </a:r>
            <a:r>
              <a:rPr lang="nl-NL" dirty="0"/>
              <a:t>]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exception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{ ... }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extensions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b="1" dirty="0" err="1">
                <a:solidFill>
                  <a:srgbClr val="CC7832"/>
                </a:solidFill>
              </a:rPr>
              <a:t>null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errorType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DataFetchingException</a:t>
            </a:r>
            <a:r>
              <a:rPr lang="nl-NL" dirty="0">
                <a:solidFill>
                  <a:srgbClr val="6A8759"/>
                </a:solidFill>
              </a:rPr>
              <a:t>"</a:t>
            </a:r>
            <a:br>
              <a:rPr lang="nl-NL" dirty="0">
                <a:solidFill>
                  <a:srgbClr val="6A8759"/>
                </a:solidFill>
              </a:rPr>
            </a:br>
            <a:r>
              <a:rPr lang="nl-NL" dirty="0">
                <a:solidFill>
                  <a:srgbClr val="6A8759"/>
                </a:solidFill>
              </a:rPr>
              <a:t>    </a:t>
            </a:r>
            <a:r>
              <a:rPr lang="nl-NL" dirty="0"/>
              <a:t>}</a:t>
            </a:r>
            <a:br>
              <a:rPr lang="nl-NL" dirty="0"/>
            </a:br>
            <a:r>
              <a:rPr lang="nl-NL" dirty="0"/>
              <a:t>  ]</a:t>
            </a:r>
            <a:br>
              <a:rPr lang="nl-NL" dirty="0"/>
            </a:br>
            <a:r>
              <a:rPr lang="nl-NL" dirty="0"/>
              <a:t>}</a:t>
            </a:r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216888" y="1152475"/>
            <a:ext cx="3666742" cy="21544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</a:t>
            </a:r>
            <a:r>
              <a:rPr lang="mr-IN" dirty="0" smtClean="0"/>
              <a:t>}</a:t>
            </a:r>
            <a:br>
              <a:rPr lang="mr-IN" dirty="0" smtClean="0"/>
            </a:br>
            <a:r>
              <a:rPr lang="mr-IN" dirty="0" smtClean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211622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Java</a:t>
            </a:r>
            <a:endParaRPr lang="en-GB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29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: schema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err="1" smtClean="0"/>
              <a:t>Mutation</a:t>
            </a:r>
            <a:r>
              <a:rPr lang="nl-NL" dirty="0" smtClean="0"/>
              <a:t> is a </a:t>
            </a:r>
            <a:r>
              <a:rPr lang="nl-NL" dirty="0" err="1" smtClean="0"/>
              <a:t>build</a:t>
            </a:r>
            <a:r>
              <a:rPr lang="nl-NL" dirty="0" smtClean="0"/>
              <a:t>-in schema field, </a:t>
            </a:r>
            <a:r>
              <a:rPr lang="nl-NL" dirty="0" err="1" smtClean="0"/>
              <a:t>defines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 Type</a:t>
            </a:r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311700" y="1924729"/>
            <a:ext cx="5925814" cy="245028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b="1" dirty="0">
                <a:solidFill>
                  <a:srgbClr val="CC7832"/>
                </a:solidFill>
              </a:rPr>
              <a:t>schema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b="1" dirty="0">
                <a:solidFill>
                  <a:srgbClr val="CC7832"/>
                </a:solidFill>
              </a:rPr>
              <a:t>query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Query</a:t>
            </a:r>
            <a:br>
              <a:rPr lang="nl-NL" dirty="0"/>
            </a:br>
            <a:r>
              <a:rPr lang="nl-NL" dirty="0"/>
              <a:t>    </a:t>
            </a:r>
            <a:r>
              <a:rPr lang="nl-NL" b="1" dirty="0" err="1">
                <a:solidFill>
                  <a:srgbClr val="CC7832"/>
                </a:solidFill>
              </a:rPr>
              <a:t>mutation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err="1"/>
              <a:t>Mutation</a:t>
            </a:r>
            <a:r>
              <a:rPr lang="nl-NL" dirty="0"/>
              <a:t/>
            </a:r>
            <a:br>
              <a:rPr lang="nl-NL" dirty="0"/>
            </a:br>
            <a:r>
              <a:rPr lang="nl-NL" dirty="0" smtClean="0"/>
              <a:t>}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dirty="0"/>
              <a:t/>
            </a:r>
            <a:br>
              <a:rPr lang="nl-NL" dirty="0"/>
            </a:br>
            <a:r>
              <a:rPr lang="nl-NL" b="1" dirty="0" smtClean="0">
                <a:solidFill>
                  <a:srgbClr val="CC7832"/>
                </a:solidFill>
              </a:rPr>
              <a:t>type </a:t>
            </a:r>
            <a:r>
              <a:rPr lang="nl-NL" dirty="0" err="1">
                <a:solidFill>
                  <a:srgbClr val="FFC66D"/>
                </a:solidFill>
              </a:rPr>
              <a:t>Mutation</a:t>
            </a:r>
            <a:r>
              <a:rPr lang="nl-NL" dirty="0">
                <a:solidFill>
                  <a:srgbClr val="FFC66D"/>
                </a:solidFill>
              </a:rPr>
              <a:t>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 smtClean="0">
                <a:solidFill>
                  <a:srgbClr val="9876AA"/>
                </a:solidFill>
              </a:rPr>
              <a:t>operation</a:t>
            </a:r>
            <a:r>
              <a:rPr lang="nl-NL" dirty="0" smtClean="0"/>
              <a:t>(argument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err="1" smtClean="0"/>
              <a:t>InputType</a:t>
            </a:r>
            <a:r>
              <a:rPr lang="nl-NL" dirty="0" smtClean="0"/>
              <a:t>): </a:t>
            </a:r>
            <a:r>
              <a:rPr lang="nl-NL" dirty="0" err="1" smtClean="0"/>
              <a:t>ReturnType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38096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: schema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err="1" smtClean="0"/>
              <a:t>Mutation</a:t>
            </a:r>
            <a:r>
              <a:rPr lang="nl-NL" dirty="0" smtClean="0"/>
              <a:t> </a:t>
            </a:r>
            <a:r>
              <a:rPr lang="nl-NL" dirty="0" err="1" smtClean="0"/>
              <a:t>example</a:t>
            </a:r>
            <a:r>
              <a:rPr lang="nl-NL" dirty="0" smtClean="0"/>
              <a:t>: </a:t>
            </a:r>
            <a:r>
              <a:rPr lang="nl-NL" dirty="0" err="1" smtClean="0"/>
              <a:t>create</a:t>
            </a:r>
            <a:r>
              <a:rPr lang="nl-NL" dirty="0" smtClean="0"/>
              <a:t> a new Order</a:t>
            </a:r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311700" y="1896156"/>
            <a:ext cx="5925814" cy="245028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nl-NL" sz="1600" b="1" dirty="0">
                <a:solidFill>
                  <a:srgbClr val="CC7832"/>
                </a:solidFill>
              </a:rPr>
              <a:t>type </a:t>
            </a:r>
            <a:r>
              <a:rPr lang="nl-NL" sz="1600" dirty="0" err="1">
                <a:solidFill>
                  <a:srgbClr val="FFC66D"/>
                </a:solidFill>
              </a:rPr>
              <a:t>Mutation</a:t>
            </a:r>
            <a:r>
              <a:rPr lang="nl-NL" sz="1600" dirty="0">
                <a:solidFill>
                  <a:srgbClr val="FFC66D"/>
                </a:solidFill>
              </a:rPr>
              <a:t> </a:t>
            </a:r>
            <a:r>
              <a:rPr lang="nl-NL" sz="1600" dirty="0"/>
              <a:t>{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>
                <a:solidFill>
                  <a:srgbClr val="9876AA"/>
                </a:solidFill>
              </a:rPr>
              <a:t>createOrder</a:t>
            </a:r>
            <a:r>
              <a:rPr lang="nl-NL" sz="1600" dirty="0"/>
              <a:t>(order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 err="1"/>
              <a:t>OrderInput</a:t>
            </a:r>
            <a:r>
              <a:rPr lang="nl-NL" sz="1600" dirty="0"/>
              <a:t>)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Order</a:t>
            </a:r>
            <a:br>
              <a:rPr lang="nl-NL" sz="1600" dirty="0"/>
            </a:br>
            <a:r>
              <a:rPr lang="nl-NL" sz="1600" dirty="0" smtClean="0"/>
              <a:t>}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nl-NL" sz="1600" dirty="0"/>
              <a:t/>
            </a:r>
            <a:br>
              <a:rPr lang="nl-NL" sz="1600" dirty="0"/>
            </a:br>
            <a:r>
              <a:rPr lang="nl-NL" sz="1600" b="1" dirty="0">
                <a:solidFill>
                  <a:srgbClr val="CC7832"/>
                </a:solidFill>
              </a:rPr>
              <a:t>input </a:t>
            </a:r>
            <a:r>
              <a:rPr lang="nl-NL" sz="1600" dirty="0" err="1">
                <a:solidFill>
                  <a:srgbClr val="FFC66D"/>
                </a:solidFill>
              </a:rPr>
              <a:t>OrderInput</a:t>
            </a:r>
            <a:r>
              <a:rPr lang="nl-NL" sz="1600" dirty="0">
                <a:solidFill>
                  <a:srgbClr val="FFC66D"/>
                </a:solidFill>
              </a:rPr>
              <a:t> </a:t>
            </a:r>
            <a:r>
              <a:rPr lang="nl-NL" sz="1600" dirty="0"/>
              <a:t>{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/>
              <a:t>totalPrice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String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/>
              <a:t>orderItems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[</a:t>
            </a:r>
            <a:r>
              <a:rPr lang="nl-NL" sz="1600" dirty="0" err="1"/>
              <a:t>OrderItemInput</a:t>
            </a:r>
            <a:r>
              <a:rPr lang="nl-NL" sz="1600" dirty="0"/>
              <a:t>]</a:t>
            </a:r>
            <a:br>
              <a:rPr lang="nl-NL" sz="1600" dirty="0"/>
            </a:br>
            <a:r>
              <a:rPr lang="nl-NL" sz="1600" dirty="0" smtClean="0"/>
              <a:t>}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nl-NL" sz="1600" dirty="0"/>
              <a:t/>
            </a:r>
            <a:br>
              <a:rPr lang="nl-NL" sz="1600" dirty="0"/>
            </a:br>
            <a:r>
              <a:rPr lang="nl-NL" sz="1600" b="1" dirty="0">
                <a:solidFill>
                  <a:srgbClr val="CC7832"/>
                </a:solidFill>
              </a:rPr>
              <a:t>input </a:t>
            </a:r>
            <a:r>
              <a:rPr lang="nl-NL" sz="1600" dirty="0" err="1">
                <a:solidFill>
                  <a:srgbClr val="FFC66D"/>
                </a:solidFill>
              </a:rPr>
              <a:t>OrderItemInput</a:t>
            </a:r>
            <a:r>
              <a:rPr lang="nl-NL" sz="1600" dirty="0">
                <a:solidFill>
                  <a:srgbClr val="FFC66D"/>
                </a:solidFill>
              </a:rPr>
              <a:t> </a:t>
            </a:r>
            <a:r>
              <a:rPr lang="nl-NL" sz="1600" dirty="0"/>
              <a:t>{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/>
              <a:t>productId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Long</a:t>
            </a:r>
            <a:br>
              <a:rPr lang="nl-NL" sz="1600" dirty="0"/>
            </a:br>
            <a:r>
              <a:rPr lang="nl-NL" sz="1600" dirty="0"/>
              <a:t>}</a:t>
            </a:r>
            <a:endParaRPr lang="mr-IN" sz="1600" dirty="0"/>
          </a:p>
        </p:txBody>
      </p:sp>
    </p:spTree>
    <p:extLst>
      <p:ext uri="{BB962C8B-B14F-4D97-AF65-F5344CB8AC3E}">
        <p14:creationId xmlns:p14="http://schemas.microsoft.com/office/powerpoint/2010/main" val="164848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accent2">
              <a:alpha val="46000"/>
            </a:schemeClr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: who is using </a:t>
            </a:r>
            <a:r>
              <a:rPr lang="en-GB" dirty="0" smtClean="0"/>
              <a:t>it</a:t>
            </a:r>
            <a:r>
              <a:rPr lang="mr-IN" dirty="0" smtClean="0"/>
              <a:t>…</a:t>
            </a:r>
            <a:r>
              <a:rPr lang="en-GB" dirty="0" smtClean="0"/>
              <a:t> to name a few?</a:t>
            </a:r>
            <a:endParaRPr lang="en-GB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36" y="1530713"/>
            <a:ext cx="1605892" cy="1605892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133" y="1297707"/>
            <a:ext cx="1374582" cy="1374582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303" y="3039116"/>
            <a:ext cx="1400840" cy="140084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848" y="1984998"/>
            <a:ext cx="1669684" cy="1669684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9563" y="3136605"/>
            <a:ext cx="2024459" cy="1432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: query</a:t>
            </a:r>
            <a:endParaRPr lang="nl-NL" dirty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279041" y="2792186"/>
            <a:ext cx="5386972" cy="19604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b="1" dirty="0" err="1">
                <a:solidFill>
                  <a:srgbClr val="CC7832"/>
                </a:solidFill>
              </a:rPr>
              <a:t>mutation</a:t>
            </a:r>
            <a:r>
              <a:rPr lang="nl-NL" b="1" dirty="0">
                <a:solidFill>
                  <a:srgbClr val="CC7832"/>
                </a:solidFill>
              </a:rPr>
              <a:t> </a:t>
            </a:r>
            <a:r>
              <a:rPr lang="nl-NL" dirty="0" err="1">
                <a:solidFill>
                  <a:srgbClr val="FFC66D"/>
                </a:solidFill>
              </a:rPr>
              <a:t>CreateOrder</a:t>
            </a:r>
            <a:r>
              <a:rPr lang="nl-NL" dirty="0"/>
              <a:t>(</a:t>
            </a:r>
            <a:r>
              <a:rPr lang="nl-NL" dirty="0">
                <a:solidFill>
                  <a:srgbClr val="9876AA"/>
                </a:solidFill>
              </a:rPr>
              <a:t>$order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Order</a:t>
            </a:r>
            <a:r>
              <a:rPr lang="nl-NL" dirty="0">
                <a:solidFill>
                  <a:srgbClr val="CC7832"/>
                </a:solidFill>
              </a:rPr>
              <a:t>!</a:t>
            </a:r>
            <a:r>
              <a:rPr lang="nl-NL" dirty="0"/>
              <a:t>) 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createOrder</a:t>
            </a:r>
            <a:r>
              <a:rPr lang="nl-NL" dirty="0"/>
              <a:t>(order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>
                <a:solidFill>
                  <a:srgbClr val="9876AA"/>
                </a:solidFill>
              </a:rPr>
              <a:t>$order</a:t>
            </a:r>
            <a:r>
              <a:rPr lang="nl-NL" dirty="0"/>
              <a:t>) {</a:t>
            </a:r>
            <a:br>
              <a:rPr lang="nl-NL" dirty="0"/>
            </a:br>
            <a:r>
              <a:rPr lang="nl-NL" dirty="0"/>
              <a:t>        </a:t>
            </a:r>
            <a:r>
              <a:rPr lang="nl-NL" dirty="0" err="1">
                <a:solidFill>
                  <a:srgbClr val="9876AA"/>
                </a:solidFill>
              </a:rPr>
              <a:t>id</a:t>
            </a:r>
            <a:r>
              <a:rPr lang="nl-NL" dirty="0">
                <a:solidFill>
                  <a:srgbClr val="9876AA"/>
                </a:solidFill>
              </a:rPr>
              <a:t/>
            </a:r>
            <a:br>
              <a:rPr lang="nl-NL" dirty="0">
                <a:solidFill>
                  <a:srgbClr val="9876AA"/>
                </a:solidFill>
              </a:rPr>
            </a:br>
            <a:r>
              <a:rPr lang="nl-NL" dirty="0">
                <a:solidFill>
                  <a:srgbClr val="9876AA"/>
                </a:solidFill>
              </a:rPr>
              <a:t>    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9876AA"/>
                </a:solidFill>
              </a:rPr>
              <a:t/>
            </a:r>
            <a:br>
              <a:rPr lang="nl-NL" dirty="0">
                <a:solidFill>
                  <a:srgbClr val="9876AA"/>
                </a:solidFill>
              </a:rPr>
            </a:br>
            <a:r>
              <a:rPr lang="nl-NL" dirty="0">
                <a:solidFill>
                  <a:srgbClr val="9876AA"/>
                </a:solidFill>
              </a:rPr>
              <a:t>    </a:t>
            </a:r>
            <a:r>
              <a:rPr lang="nl-NL" dirty="0"/>
              <a:t>}</a:t>
            </a:r>
            <a:br>
              <a:rPr lang="nl-NL" dirty="0"/>
            </a:br>
            <a:r>
              <a:rPr lang="nl-NL" dirty="0"/>
              <a:t>}</a:t>
            </a:r>
            <a:endParaRPr lang="mr-IN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11699" y="1171928"/>
            <a:ext cx="8520601" cy="15712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smtClean="0"/>
              <a:t>Query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describes</a:t>
            </a:r>
            <a:r>
              <a:rPr lang="nl-NL" dirty="0" smtClean="0"/>
              <a:t> a </a:t>
            </a:r>
            <a:r>
              <a:rPr lang="nl-NL" dirty="0" err="1" smtClean="0"/>
              <a:t>modification</a:t>
            </a: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smtClean="0"/>
              <a:t>Starts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 </a:t>
            </a:r>
            <a:r>
              <a:rPr lang="nl-NL" dirty="0" err="1" smtClean="0"/>
              <a:t>keyword</a:t>
            </a:r>
            <a:r>
              <a:rPr lang="nl-NL" dirty="0" smtClean="0"/>
              <a:t> (no </a:t>
            </a:r>
            <a:r>
              <a:rPr lang="nl-NL" dirty="0" err="1" smtClean="0"/>
              <a:t>curly</a:t>
            </a:r>
            <a:r>
              <a:rPr lang="nl-NL" dirty="0" smtClean="0"/>
              <a:t> </a:t>
            </a:r>
            <a:r>
              <a:rPr lang="nl-NL" dirty="0" err="1" smtClean="0"/>
              <a:t>braces</a:t>
            </a:r>
            <a:r>
              <a:rPr lang="nl-NL" dirty="0" smtClean="0"/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err="1" smtClean="0"/>
              <a:t>Example</a:t>
            </a:r>
            <a:r>
              <a:rPr lang="nl-NL" dirty="0" smtClean="0"/>
              <a:t>: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03491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Java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Introspection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647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introspection</a:t>
            </a:r>
            <a:r>
              <a:rPr lang="nl-NL" dirty="0" smtClean="0"/>
              <a:t>: schema</a:t>
            </a:r>
            <a:endParaRPr lang="nl-NL" dirty="0"/>
          </a:p>
        </p:txBody>
      </p:sp>
      <p:sp>
        <p:nvSpPr>
          <p:cNvPr id="5" name="Shape 61"/>
          <p:cNvSpPr txBox="1">
            <a:spLocks/>
          </p:cNvSpPr>
          <p:nvPr/>
        </p:nvSpPr>
        <p:spPr>
          <a:xfrm>
            <a:off x="311700" y="1153664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GB" dirty="0" smtClean="0"/>
              <a:t>Discover the schema information</a:t>
            </a:r>
          </a:p>
          <a:p>
            <a:pPr>
              <a:buFontTx/>
              <a:buNone/>
            </a:pPr>
            <a:endParaRPr lang="en-GB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732547"/>
            <a:ext cx="8520600" cy="2836328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__</a:t>
            </a:r>
            <a:r>
              <a:rPr lang="mr-IN" dirty="0" err="1">
                <a:solidFill>
                  <a:srgbClr val="9876AA"/>
                </a:solidFill>
              </a:rPr>
              <a:t>schema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</a:t>
            </a:r>
            <a:r>
              <a:rPr lang="mr-IN" dirty="0" err="1">
                <a:solidFill>
                  <a:srgbClr val="9876AA"/>
                </a:solidFill>
              </a:rPr>
              <a:t>queryType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}</a:t>
            </a:r>
            <a:br>
              <a:rPr lang="mr-IN" dirty="0"/>
            </a:br>
            <a:r>
              <a:rPr lang="mr-IN" dirty="0" smtClean="0"/>
              <a:t>}</a:t>
            </a:r>
            <a:endParaRPr lang="en-US" dirty="0" smtClean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4883700" y="1732547"/>
            <a:ext cx="8520600" cy="28363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err="1" smtClean="0">
                <a:solidFill>
                  <a:srgbClr val="9876AA"/>
                </a:solidFill>
              </a:rPr>
              <a:t>data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smtClean="0">
                <a:solidFill>
                  <a:srgbClr val="9876AA"/>
                </a:solidFill>
              </a:rPr>
              <a:t>"__</a:t>
            </a:r>
            <a:r>
              <a:rPr lang="mr-IN" dirty="0" err="1" smtClean="0">
                <a:solidFill>
                  <a:srgbClr val="9876AA"/>
                </a:solidFill>
              </a:rPr>
              <a:t>schema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  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err="1" smtClean="0">
                <a:solidFill>
                  <a:srgbClr val="9876AA"/>
                </a:solidFill>
              </a:rPr>
              <a:t>queryType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err="1" smtClean="0">
                <a:solidFill>
                  <a:srgbClr val="9876AA"/>
                </a:solidFill>
              </a:rPr>
              <a:t>name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A8759"/>
                </a:solidFill>
              </a:rPr>
              <a:t>"</a:t>
            </a:r>
            <a:r>
              <a:rPr lang="mr-IN" dirty="0" err="1" smtClean="0">
                <a:solidFill>
                  <a:srgbClr val="6A8759"/>
                </a:solidFill>
              </a:rPr>
              <a:t>Query</a:t>
            </a:r>
            <a:r>
              <a:rPr lang="mr-IN" dirty="0" smtClean="0">
                <a:solidFill>
                  <a:srgbClr val="6A8759"/>
                </a:solidFill>
              </a:rPr>
              <a:t>"</a:t>
            </a:r>
            <a:br>
              <a:rPr lang="mr-IN" dirty="0" smtClean="0">
                <a:solidFill>
                  <a:srgbClr val="6A8759"/>
                </a:solidFill>
              </a:rPr>
            </a:br>
            <a:r>
              <a:rPr lang="mr-IN" dirty="0" smtClean="0">
                <a:solidFill>
                  <a:srgbClr val="6A8759"/>
                </a:solidFill>
              </a:rPr>
              <a:t>      </a:t>
            </a:r>
            <a:r>
              <a:rPr lang="mr-IN" dirty="0" smtClean="0"/>
              <a:t>}</a:t>
            </a:r>
            <a:br>
              <a:rPr lang="mr-IN" dirty="0" smtClean="0"/>
            </a:br>
            <a:r>
              <a:rPr lang="mr-IN" dirty="0" smtClean="0"/>
              <a:t>    }</a:t>
            </a:r>
            <a:br>
              <a:rPr lang="mr-IN" dirty="0" smtClean="0"/>
            </a:br>
            <a:r>
              <a:rPr lang="mr-IN" dirty="0" smtClean="0"/>
              <a:t>  }</a:t>
            </a:r>
            <a:br>
              <a:rPr lang="mr-IN" dirty="0" smtClean="0"/>
            </a:br>
            <a:r>
              <a:rPr lang="mr-IN" dirty="0" smtClean="0"/>
              <a:t>}</a:t>
            </a:r>
            <a:br>
              <a:rPr lang="mr-IN" dirty="0" smtClean="0"/>
            </a:b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0364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introspection</a:t>
            </a:r>
            <a:r>
              <a:rPr lang="nl-NL" dirty="0" smtClean="0"/>
              <a:t>: type</a:t>
            </a:r>
            <a:endParaRPr lang="nl-NL" dirty="0"/>
          </a:p>
        </p:txBody>
      </p:sp>
      <p:sp>
        <p:nvSpPr>
          <p:cNvPr id="5" name="Shape 61"/>
          <p:cNvSpPr txBox="1">
            <a:spLocks/>
          </p:cNvSpPr>
          <p:nvPr/>
        </p:nvSpPr>
        <p:spPr>
          <a:xfrm>
            <a:off x="311700" y="1153664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GB" dirty="0" smtClean="0"/>
              <a:t>Discover the type information </a:t>
            </a:r>
          </a:p>
          <a:p>
            <a:pPr>
              <a:buFontTx/>
              <a:buNone/>
            </a:pPr>
            <a:endParaRPr lang="en-GB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732547"/>
            <a:ext cx="8520600" cy="2836328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__</a:t>
            </a:r>
            <a:r>
              <a:rPr lang="mr-IN" dirty="0" err="1">
                <a:solidFill>
                  <a:srgbClr val="9876AA"/>
                </a:solidFill>
              </a:rPr>
              <a:t>type</a:t>
            </a:r>
            <a:r>
              <a:rPr lang="mr-IN" dirty="0"/>
              <a:t>(</a:t>
            </a:r>
            <a:r>
              <a:rPr lang="mr-IN" dirty="0" err="1"/>
              <a:t>name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Query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/>
              <a:t>) {</a:t>
            </a:r>
            <a:br>
              <a:rPr lang="mr-IN" dirty="0"/>
            </a:br>
            <a:r>
              <a:rPr lang="mr-IN" dirty="0"/>
              <a:t>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</a:t>
            </a:r>
            <a:r>
              <a:rPr lang="mr-IN" dirty="0" err="1">
                <a:solidFill>
                  <a:srgbClr val="9876AA"/>
                </a:solidFill>
              </a:rPr>
              <a:t>fields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    </a:t>
            </a:r>
            <a:r>
              <a:rPr lang="mr-IN" dirty="0" err="1">
                <a:solidFill>
                  <a:srgbClr val="9876AA"/>
                </a:solidFill>
              </a:rPr>
              <a:t>args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    }</a:t>
            </a:r>
            <a:br>
              <a:rPr lang="mr-IN" dirty="0"/>
            </a:br>
            <a:r>
              <a:rPr lang="mr-IN" dirty="0"/>
              <a:t>    }</a:t>
            </a:r>
            <a:br>
              <a:rPr lang="mr-IN" dirty="0"/>
            </a:br>
            <a:r>
              <a:rPr lang="mr-IN" dirty="0"/>
              <a:t>}</a:t>
            </a:r>
            <a:br>
              <a:rPr lang="mr-IN" dirty="0"/>
            </a:b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4883700" y="1732547"/>
            <a:ext cx="8520600" cy="28363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data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"__</a:t>
            </a:r>
            <a:r>
              <a:rPr lang="mr-IN" dirty="0" err="1">
                <a:solidFill>
                  <a:srgbClr val="9876AA"/>
                </a:solidFill>
              </a:rPr>
              <a:t>type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Query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,</a:t>
            </a:r>
            <a:br>
              <a:rPr lang="mr-IN" dirty="0">
                <a:solidFill>
                  <a:srgbClr val="CC7832"/>
                </a:solidFill>
              </a:rPr>
            </a:br>
            <a:r>
              <a:rPr lang="mr-IN" dirty="0">
                <a:solidFill>
                  <a:srgbClr val="CC7832"/>
                </a:solidFill>
              </a:rPr>
              <a:t>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fields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[</a:t>
            </a:r>
            <a:br>
              <a:rPr lang="mr-IN" dirty="0"/>
            </a:br>
            <a:r>
              <a:rPr lang="mr-IN" dirty="0"/>
              <a:t>        {</a:t>
            </a:r>
            <a:br>
              <a:rPr lang="mr-IN" dirty="0"/>
            </a:br>
            <a:r>
              <a:rPr lang="mr-IN" dirty="0"/>
              <a:t>    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order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,</a:t>
            </a:r>
            <a:br>
              <a:rPr lang="mr-IN" dirty="0">
                <a:solidFill>
                  <a:srgbClr val="CC7832"/>
                </a:solidFill>
              </a:rPr>
            </a:br>
            <a:r>
              <a:rPr lang="mr-IN" dirty="0">
                <a:solidFill>
                  <a:srgbClr val="CC7832"/>
                </a:solidFill>
              </a:rPr>
              <a:t>    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args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[</a:t>
            </a:r>
            <a:br>
              <a:rPr lang="mr-IN" dirty="0"/>
            </a:br>
            <a:r>
              <a:rPr lang="mr-IN" dirty="0"/>
              <a:t>            {</a:t>
            </a:r>
            <a:br>
              <a:rPr lang="mr-IN" dirty="0"/>
            </a:br>
            <a:r>
              <a:rPr lang="mr-IN" dirty="0"/>
              <a:t>        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id</a:t>
            </a:r>
            <a:r>
              <a:rPr lang="mr-IN" dirty="0">
                <a:solidFill>
                  <a:srgbClr val="6A8759"/>
                </a:solidFill>
              </a:rPr>
              <a:t>"</a:t>
            </a:r>
            <a:br>
              <a:rPr lang="mr-IN" dirty="0">
                <a:solidFill>
                  <a:srgbClr val="6A8759"/>
                </a:solidFill>
              </a:rPr>
            </a:br>
            <a:r>
              <a:rPr lang="mr-IN" dirty="0">
                <a:solidFill>
                  <a:srgbClr val="6A8759"/>
                </a:solidFill>
              </a:rPr>
              <a:t>    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      ]</a:t>
            </a:r>
            <a:br>
              <a:rPr lang="mr-IN" dirty="0"/>
            </a:br>
            <a:r>
              <a:rPr lang="mr-IN" dirty="0"/>
              <a:t>        }</a:t>
            </a:r>
            <a:br>
              <a:rPr lang="mr-IN" dirty="0"/>
            </a:br>
            <a:r>
              <a:rPr lang="mr-IN" dirty="0"/>
              <a:t>      ]</a:t>
            </a:r>
            <a:br>
              <a:rPr lang="mr-IN" dirty="0"/>
            </a:br>
            <a:r>
              <a:rPr lang="mr-IN" dirty="0"/>
              <a:t>    }</a:t>
            </a:r>
            <a:br>
              <a:rPr lang="mr-IN" dirty="0"/>
            </a:br>
            <a:r>
              <a:rPr lang="mr-IN" dirty="0"/>
              <a:t>  }</a:t>
            </a:r>
            <a:br>
              <a:rPr lang="mr-IN" dirty="0"/>
            </a:br>
            <a:r>
              <a:rPr lang="mr-IN" dirty="0"/>
              <a:t>}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423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Java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Introspection</a:t>
            </a:r>
            <a:endParaRPr lang="en-GB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Tools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275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</a:t>
            </a:r>
            <a:r>
              <a:rPr lang="nl-NL" i="1" dirty="0" err="1" smtClean="0"/>
              <a:t>i</a:t>
            </a:r>
            <a:r>
              <a:rPr lang="nl-NL" dirty="0" err="1" smtClean="0"/>
              <a:t>QL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smtClean="0"/>
              <a:t>Demo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4937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Voyager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Demo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090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Java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Introspection</a:t>
            </a:r>
            <a:endParaRPr lang="en-GB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Tools</a:t>
            </a:r>
            <a:endParaRPr lang="en-GB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Demo</a:t>
            </a:r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48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Demo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Spring Boot server in </a:t>
            </a:r>
            <a:r>
              <a:rPr lang="en-US" dirty="0" err="1" smtClean="0"/>
              <a:t>Kotlin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Aren`t there any problems?</a:t>
            </a:r>
            <a:endParaRPr lang="en-GB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GB" dirty="0" smtClean="0"/>
              <a:t>Performance issue when exposing lots of aggregated data</a:t>
            </a:r>
            <a:endParaRPr lang="en-GB" dirty="0"/>
          </a:p>
          <a:p>
            <a:pPr lvl="0">
              <a:buNone/>
            </a:pPr>
            <a:r>
              <a:rPr lang="en-GB" dirty="0" smtClean="0"/>
              <a:t>Fetch </a:t>
            </a:r>
            <a:r>
              <a:rPr lang="en-GB" dirty="0"/>
              <a:t>depth </a:t>
            </a:r>
            <a:r>
              <a:rPr lang="en-GB" dirty="0" smtClean="0"/>
              <a:t>and recursive model</a:t>
            </a:r>
          </a:p>
          <a:p>
            <a:pPr lvl="0">
              <a:buNone/>
            </a:pPr>
            <a:r>
              <a:rPr lang="en-GB" dirty="0" smtClean="0"/>
              <a:t>Security not build in (easy to add OAUTH by passing headers)</a:t>
            </a:r>
          </a:p>
          <a:p>
            <a:pPr lvl="0">
              <a:spcBef>
                <a:spcPts val="0"/>
              </a:spcBef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22520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: </a:t>
            </a:r>
            <a:r>
              <a:rPr lang="en-GB" dirty="0" smtClean="0"/>
              <a:t>as a replacement for REST?</a:t>
            </a:r>
            <a:endParaRPr lang="en-GB" dirty="0"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With REST you could achieve (almost) the same as with </a:t>
            </a:r>
            <a:r>
              <a:rPr lang="en-GB" dirty="0" err="1" smtClean="0"/>
              <a:t>GraphQL</a:t>
            </a:r>
            <a:endParaRPr lang="en-GB" dirty="0" smtClean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Some of the challenges when building RESTful APIs</a:t>
            </a:r>
          </a:p>
          <a:p>
            <a:pPr marL="285750" indent="-285750"/>
            <a:r>
              <a:rPr lang="en-GB" dirty="0" smtClean="0"/>
              <a:t>Under/over-fetching </a:t>
            </a:r>
            <a:r>
              <a:rPr lang="en-GB" dirty="0"/>
              <a:t>of </a:t>
            </a:r>
            <a:r>
              <a:rPr lang="en-GB" dirty="0" smtClean="0"/>
              <a:t>data</a:t>
            </a:r>
          </a:p>
          <a:p>
            <a:pPr marL="285750" indent="-285750"/>
            <a:r>
              <a:rPr lang="en-GB" dirty="0" smtClean="0"/>
              <a:t>Multiple round trips when aggregating data</a:t>
            </a:r>
          </a:p>
          <a:p>
            <a:pPr marL="285750" indent="-285750"/>
            <a:r>
              <a:rPr lang="en-US" dirty="0"/>
              <a:t>No real standards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1"/>
                </a:solidFill>
              </a:rPr>
              <a:t>REST=architectural </a:t>
            </a:r>
            <a:r>
              <a:rPr lang="en-US" b="1" dirty="0">
                <a:solidFill>
                  <a:schemeClr val="tx1"/>
                </a:solidFill>
              </a:rPr>
              <a:t>style</a:t>
            </a:r>
            <a:r>
              <a:rPr lang="en-US" dirty="0" smtClean="0"/>
              <a:t>)</a:t>
            </a:r>
          </a:p>
          <a:p>
            <a:pPr marL="285750" indent="-285750"/>
            <a:r>
              <a:rPr lang="en-US" dirty="0" smtClean="0"/>
              <a:t>Naming things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310" y="3068983"/>
            <a:ext cx="3530009" cy="19366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Summary and conclusion</a:t>
            </a:r>
            <a:endParaRPr lang="en-GB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Formalized type system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Introspection build </a:t>
            </a:r>
            <a:r>
              <a:rPr lang="en-GB" dirty="0" smtClean="0"/>
              <a:t>in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Very simple way of querying different shapes of data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Multiple implementation options</a:t>
            </a:r>
          </a:p>
          <a:p>
            <a:pPr>
              <a:buNone/>
            </a:pP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aggregation</a:t>
            </a:r>
            <a:r>
              <a:rPr lang="nl-NL" dirty="0"/>
              <a:t> services (API gateway)</a:t>
            </a:r>
          </a:p>
          <a:p>
            <a:pPr>
              <a:buNone/>
            </a:pPr>
            <a:r>
              <a:rPr lang="nl-NL" dirty="0"/>
              <a:t>For </a:t>
            </a:r>
            <a:r>
              <a:rPr lang="nl-NL" dirty="0" err="1"/>
              <a:t>simple</a:t>
            </a:r>
            <a:r>
              <a:rPr lang="nl-NL" dirty="0"/>
              <a:t> (microservices) REST </a:t>
            </a:r>
            <a:r>
              <a:rPr lang="nl-NL" dirty="0" err="1"/>
              <a:t>might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more straight-forward.</a:t>
            </a:r>
          </a:p>
          <a:p>
            <a:pPr>
              <a:buNone/>
            </a:pPr>
            <a:endParaRPr lang="nl-NL" dirty="0"/>
          </a:p>
          <a:p>
            <a:pPr lvl="0">
              <a:spcBef>
                <a:spcPts val="0"/>
              </a:spcBef>
              <a:buNone/>
            </a:pPr>
            <a:endParaRPr lang="en-GB" dirty="0"/>
          </a:p>
          <a:p>
            <a:pPr lvl="0">
              <a:spcBef>
                <a:spcPts val="0"/>
              </a:spcBef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82116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Links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http://graphql.org/learn/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https://www.howtographql.com/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https://github.com/graphql-java/awesome-graphql-java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https://developers.facebook.com/docs/graph-api/using-graph-api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Consider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website</a:t>
            </a:r>
            <a:r>
              <a:rPr lang="mr-IN" dirty="0" smtClean="0"/>
              <a:t>…</a:t>
            </a:r>
            <a:r>
              <a:rPr lang="en-US" dirty="0" smtClean="0"/>
              <a:t>using REST (1)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52475"/>
            <a:ext cx="5479500" cy="3427215"/>
          </a:xfrm>
          <a:prstGeom prst="rect">
            <a:avLst/>
          </a:prstGeom>
        </p:spPr>
      </p:pic>
      <p:sp>
        <p:nvSpPr>
          <p:cNvPr id="5" name="Vierkante haken 4"/>
          <p:cNvSpPr/>
          <p:nvPr/>
        </p:nvSpPr>
        <p:spPr>
          <a:xfrm>
            <a:off x="1716505" y="2799348"/>
            <a:ext cx="3617495" cy="770020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tekst 2"/>
          <p:cNvSpPr txBox="1">
            <a:spLocks/>
          </p:cNvSpPr>
          <p:nvPr/>
        </p:nvSpPr>
        <p:spPr>
          <a:xfrm>
            <a:off x="5937819" y="1287225"/>
            <a:ext cx="3203944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US" dirty="0" smtClean="0">
                <a:solidFill>
                  <a:srgbClr val="FF0000"/>
                </a:solidFill>
              </a:rPr>
              <a:t>GET /orders/4370307900</a:t>
            </a:r>
          </a:p>
          <a:p>
            <a:pPr>
              <a:buFontTx/>
              <a:buNone/>
            </a:pPr>
            <a:r>
              <a:rPr lang="en-US" dirty="0" smtClean="0">
                <a:solidFill>
                  <a:srgbClr val="808080"/>
                </a:solidFill>
              </a:rPr>
              <a:t>{</a:t>
            </a:r>
            <a:br>
              <a:rPr lang="en-US" dirty="0" smtClean="0">
                <a:solidFill>
                  <a:srgbClr val="808080"/>
                </a:solidFill>
              </a:rPr>
            </a:br>
            <a:r>
              <a:rPr lang="en-US" dirty="0" smtClean="0">
                <a:solidFill>
                  <a:srgbClr val="808080"/>
                </a:solidFill>
              </a:rPr>
              <a:t>  </a:t>
            </a:r>
            <a:r>
              <a:rPr lang="en-US" dirty="0" smtClean="0">
                <a:solidFill>
                  <a:srgbClr val="9876AA"/>
                </a:solidFill>
              </a:rPr>
              <a:t>"</a:t>
            </a:r>
            <a:r>
              <a:rPr lang="en-US" dirty="0" err="1" smtClean="0">
                <a:solidFill>
                  <a:srgbClr val="9876AA"/>
                </a:solidFill>
              </a:rPr>
              <a:t>totalPrice</a:t>
            </a:r>
            <a:r>
              <a:rPr lang="en-US" dirty="0" smtClean="0">
                <a:solidFill>
                  <a:srgbClr val="9876AA"/>
                </a:solidFill>
              </a:rPr>
              <a:t>"</a:t>
            </a:r>
            <a:r>
              <a:rPr lang="en-US" dirty="0" smtClean="0">
                <a:solidFill>
                  <a:srgbClr val="808080"/>
                </a:solidFill>
              </a:rPr>
              <a:t>: "23.93",</a:t>
            </a:r>
          </a:p>
          <a:p>
            <a:pPr>
              <a:buFontTx/>
              <a:buNone/>
            </a:pPr>
            <a:r>
              <a:rPr lang="en-US" dirty="0" smtClean="0">
                <a:solidFill>
                  <a:srgbClr val="808080"/>
                </a:solidFill>
              </a:rPr>
              <a:t>  // ... more fields</a:t>
            </a:r>
            <a:br>
              <a:rPr lang="en-US" dirty="0" smtClean="0">
                <a:solidFill>
                  <a:srgbClr val="808080"/>
                </a:solidFill>
              </a:rPr>
            </a:br>
            <a:r>
              <a:rPr lang="en-US" dirty="0" smtClean="0">
                <a:solidFill>
                  <a:srgbClr val="808080"/>
                </a:solidFill>
              </a:rPr>
              <a:t>}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168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Consider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website</a:t>
            </a:r>
            <a:r>
              <a:rPr lang="mr-IN" dirty="0" smtClean="0"/>
              <a:t>…</a:t>
            </a:r>
            <a:r>
              <a:rPr lang="en-US" dirty="0" smtClean="0"/>
              <a:t>using REST (2)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52475"/>
            <a:ext cx="5479500" cy="3427215"/>
          </a:xfrm>
          <a:prstGeom prst="rect">
            <a:avLst/>
          </a:prstGeom>
        </p:spPr>
      </p:pic>
      <p:sp>
        <p:nvSpPr>
          <p:cNvPr id="5" name="Vierkante haken 4"/>
          <p:cNvSpPr/>
          <p:nvPr/>
        </p:nvSpPr>
        <p:spPr>
          <a:xfrm>
            <a:off x="1716505" y="2799348"/>
            <a:ext cx="3617495" cy="770020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tekst 2"/>
          <p:cNvSpPr txBox="1">
            <a:spLocks/>
          </p:cNvSpPr>
          <p:nvPr/>
        </p:nvSpPr>
        <p:spPr>
          <a:xfrm>
            <a:off x="5993224" y="1287225"/>
            <a:ext cx="3203944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US" dirty="0" smtClean="0">
                <a:solidFill>
                  <a:srgbClr val="FF0000"/>
                </a:solidFill>
              </a:rPr>
              <a:t>GET /orders/4370307900</a:t>
            </a:r>
          </a:p>
          <a:p>
            <a:pPr>
              <a:buNone/>
            </a:pPr>
            <a:r>
              <a:rPr lang="en-US" dirty="0">
                <a:solidFill>
                  <a:srgbClr val="00B0F0"/>
                </a:solidFill>
              </a:rPr>
              <a:t>GET /shipments/345</a:t>
            </a:r>
          </a:p>
          <a:p>
            <a:pPr>
              <a:buNone/>
            </a:pPr>
            <a:r>
              <a:rPr lang="en-US" dirty="0">
                <a:solidFill>
                  <a:srgbClr val="00B0F0"/>
                </a:solidFill>
              </a:rPr>
              <a:t>GET /</a:t>
            </a:r>
            <a:r>
              <a:rPr lang="en-US" dirty="0" smtClean="0">
                <a:solidFill>
                  <a:srgbClr val="00B0F0"/>
                </a:solidFill>
              </a:rPr>
              <a:t>shipments/345</a:t>
            </a:r>
            <a:endParaRPr lang="en-US" dirty="0" smtClean="0">
              <a:solidFill>
                <a:schemeClr val="accent4"/>
              </a:solidFill>
            </a:endParaRPr>
          </a:p>
          <a:p>
            <a:pPr>
              <a:buFontTx/>
              <a:buNone/>
            </a:pPr>
            <a:r>
              <a:rPr lang="en-US" dirty="0" smtClean="0">
                <a:solidFill>
                  <a:schemeClr val="accent4"/>
                </a:solidFill>
              </a:rPr>
              <a:t>GET /products/123</a:t>
            </a:r>
          </a:p>
          <a:p>
            <a:pPr>
              <a:buNone/>
            </a:pPr>
            <a:r>
              <a:rPr lang="en-US" dirty="0">
                <a:solidFill>
                  <a:schemeClr val="accent4"/>
                </a:solidFill>
              </a:rPr>
              <a:t>GET /</a:t>
            </a:r>
            <a:r>
              <a:rPr lang="en-US" dirty="0" smtClean="0">
                <a:solidFill>
                  <a:schemeClr val="accent4"/>
                </a:solidFill>
              </a:rPr>
              <a:t>products/234</a:t>
            </a:r>
          </a:p>
        </p:txBody>
      </p:sp>
      <p:sp>
        <p:nvSpPr>
          <p:cNvPr id="8" name="Vierkante haken 7"/>
          <p:cNvSpPr/>
          <p:nvPr/>
        </p:nvSpPr>
        <p:spPr>
          <a:xfrm>
            <a:off x="3179133" y="2799348"/>
            <a:ext cx="1520456" cy="788019"/>
          </a:xfrm>
          <a:prstGeom prst="bracketPair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ierkante haken 8"/>
          <p:cNvSpPr/>
          <p:nvPr/>
        </p:nvSpPr>
        <p:spPr>
          <a:xfrm>
            <a:off x="3381157" y="3242930"/>
            <a:ext cx="544960" cy="292904"/>
          </a:xfrm>
          <a:prstGeom prst="bracketPair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ierkante haken 9"/>
          <p:cNvSpPr/>
          <p:nvPr/>
        </p:nvSpPr>
        <p:spPr>
          <a:xfrm>
            <a:off x="4019570" y="2902688"/>
            <a:ext cx="456737" cy="633146"/>
          </a:xfrm>
          <a:prstGeom prst="bracketPair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330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REST we can solve this right?!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9076849" cy="34164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Expand parameter (leads to over-fetching)</a:t>
            </a:r>
          </a:p>
          <a:p>
            <a:pPr>
              <a:buNone/>
            </a:pPr>
            <a:r>
              <a:rPr lang="en-US" sz="1600" i="1" dirty="0" smtClean="0"/>
              <a:t>GET /orders/4370307900?</a:t>
            </a:r>
            <a:r>
              <a:rPr lang="en-US" sz="1600" b="1" dirty="0" smtClean="0">
                <a:solidFill>
                  <a:schemeClr val="tx1"/>
                </a:solidFill>
              </a:rPr>
              <a:t>expand=</a:t>
            </a:r>
            <a:r>
              <a:rPr lang="en-US" sz="1600" b="1" dirty="0" err="1" smtClean="0">
                <a:solidFill>
                  <a:schemeClr val="tx1"/>
                </a:solidFill>
              </a:rPr>
              <a:t>product,shipment</a:t>
            </a:r>
            <a:endParaRPr lang="en-US" sz="1600" b="1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mr-IN" dirty="0" smtClean="0"/>
              <a:t>…</a:t>
            </a:r>
            <a:r>
              <a:rPr lang="en-US" dirty="0" smtClean="0"/>
              <a:t>or</a:t>
            </a:r>
            <a:r>
              <a:rPr lang="mr-IN" dirty="0" smtClean="0"/>
              <a:t>…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Fields parameter (yay!)</a:t>
            </a:r>
          </a:p>
          <a:p>
            <a:pPr>
              <a:buNone/>
            </a:pPr>
            <a:r>
              <a:rPr lang="en-US" sz="1600" i="1" dirty="0" smtClean="0"/>
              <a:t>GET /orders/4370307900?</a:t>
            </a:r>
            <a:r>
              <a:rPr lang="en-US" sz="1600" b="1" dirty="0" smtClean="0">
                <a:solidFill>
                  <a:schemeClr val="tx1"/>
                </a:solidFill>
              </a:rPr>
              <a:t>fields=</a:t>
            </a:r>
            <a:r>
              <a:rPr lang="en-US" sz="1600" b="1" dirty="0" err="1" smtClean="0">
                <a:solidFill>
                  <a:schemeClr val="tx1"/>
                </a:solidFill>
              </a:rPr>
              <a:t>totalPrice,orderItems</a:t>
            </a:r>
            <a:r>
              <a:rPr lang="en-US" sz="1600" b="1" dirty="0" smtClean="0">
                <a:solidFill>
                  <a:schemeClr val="tx1"/>
                </a:solidFill>
              </a:rPr>
              <a:t>(product(</a:t>
            </a:r>
            <a:r>
              <a:rPr lang="en-US" sz="1600" b="1" dirty="0" err="1" smtClean="0">
                <a:solidFill>
                  <a:schemeClr val="tx1"/>
                </a:solidFill>
              </a:rPr>
              <a:t>imageUrl</a:t>
            </a:r>
            <a:r>
              <a:rPr lang="en-US" sz="1600" b="1" dirty="0" smtClean="0">
                <a:solidFill>
                  <a:schemeClr val="tx1"/>
                </a:solidFill>
              </a:rPr>
              <a:t>),shipment(status))</a:t>
            </a:r>
          </a:p>
          <a:p>
            <a:pPr>
              <a:buNone/>
            </a:pPr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5311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But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problem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REST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r>
              <a:rPr lang="nl-NL" b="1" dirty="0" smtClean="0">
                <a:solidFill>
                  <a:schemeClr val="tx1"/>
                </a:solidFill>
              </a:rPr>
              <a:t>No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 smtClean="0"/>
              <a:t>real </a:t>
            </a:r>
            <a:r>
              <a:rPr lang="nl-NL" b="1" dirty="0" smtClean="0">
                <a:solidFill>
                  <a:schemeClr val="tx1"/>
                </a:solidFill>
              </a:rPr>
              <a:t>standard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doing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(best-</a:t>
            </a:r>
            <a:r>
              <a:rPr lang="nl-NL" dirty="0" err="1" smtClean="0"/>
              <a:t>practices</a:t>
            </a:r>
            <a:r>
              <a:rPr lang="nl-NL" dirty="0" smtClean="0"/>
              <a:t>)</a:t>
            </a:r>
          </a:p>
          <a:p>
            <a:pPr marL="285750" indent="-285750"/>
            <a:r>
              <a:rPr lang="nl-NL" b="1" dirty="0" smtClean="0">
                <a:solidFill>
                  <a:schemeClr val="tx1"/>
                </a:solidFill>
              </a:rPr>
              <a:t>Lot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 smtClean="0"/>
              <a:t>of details </a:t>
            </a:r>
            <a:r>
              <a:rPr lang="nl-NL" dirty="0" err="1" smtClean="0"/>
              <a:t>you</a:t>
            </a:r>
            <a:r>
              <a:rPr lang="nl-NL" dirty="0" smtClean="0"/>
              <a:t> have </a:t>
            </a:r>
            <a:r>
              <a:rPr lang="nl-NL" b="1" dirty="0" err="1" smtClean="0">
                <a:solidFill>
                  <a:schemeClr val="tx1"/>
                </a:solidFill>
              </a:rPr>
              <a:t>to</a:t>
            </a:r>
            <a:r>
              <a:rPr lang="nl-NL" b="1" dirty="0" smtClean="0">
                <a:solidFill>
                  <a:schemeClr val="tx1"/>
                </a:solidFill>
              </a:rPr>
              <a:t> deal</a:t>
            </a:r>
            <a:r>
              <a:rPr lang="nl-NL" dirty="0" smtClean="0"/>
              <a:t> </a:t>
            </a:r>
            <a:r>
              <a:rPr lang="nl-NL" b="1" dirty="0" err="1" smtClean="0">
                <a:solidFill>
                  <a:schemeClr val="tx1"/>
                </a:solidFill>
              </a:rPr>
              <a:t>with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 smtClean="0"/>
              <a:t>as a </a:t>
            </a:r>
            <a:r>
              <a:rPr lang="nl-NL" dirty="0" err="1" smtClean="0"/>
              <a:t>developer</a:t>
            </a:r>
            <a:r>
              <a:rPr lang="nl-NL" dirty="0" smtClean="0"/>
              <a:t>!</a:t>
            </a:r>
          </a:p>
          <a:p>
            <a:pPr marL="285750" indent="-285750"/>
            <a:r>
              <a:rPr lang="nl-NL" dirty="0" smtClean="0"/>
              <a:t>How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b="1" dirty="0" smtClean="0">
                <a:solidFill>
                  <a:schemeClr val="tx1"/>
                </a:solidFill>
              </a:rPr>
              <a:t>do REST right</a:t>
            </a:r>
            <a:r>
              <a:rPr lang="nl-NL" dirty="0" smtClean="0"/>
              <a:t> </a:t>
            </a:r>
            <a:r>
              <a:rPr lang="nl-NL" dirty="0" err="1" smtClean="0"/>
              <a:t>anyway</a:t>
            </a:r>
            <a:r>
              <a:rPr lang="nl-NL" b="1" dirty="0" smtClean="0">
                <a:solidFill>
                  <a:schemeClr val="tx1"/>
                </a:solidFill>
              </a:rPr>
              <a:t>?</a:t>
            </a:r>
          </a:p>
          <a:p>
            <a:pPr marL="285750" indent="-285750"/>
            <a:endParaRPr lang="nl-NL" dirty="0" smtClean="0"/>
          </a:p>
          <a:p>
            <a:pPr marL="285750" indent="-285750"/>
            <a:endParaRPr lang="nl-NL" dirty="0" smtClean="0"/>
          </a:p>
          <a:p>
            <a:pPr marL="285750" indent="-285750"/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46493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2720</TotalTime>
  <Words>1113</Words>
  <Application>Microsoft Macintosh PowerPoint</Application>
  <PresentationFormat>Diavoorstelling (16:9)</PresentationFormat>
  <Paragraphs>317</Paragraphs>
  <Slides>52</Slides>
  <Notes>32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52</vt:i4>
      </vt:variant>
    </vt:vector>
  </HeadingPairs>
  <TitlesOfParts>
    <vt:vector size="54" baseType="lpstr">
      <vt:lpstr>Arial</vt:lpstr>
      <vt:lpstr>Simple Dark</vt:lpstr>
      <vt:lpstr>PowerPoint-presentatie</vt:lpstr>
      <vt:lpstr>Agenda</vt:lpstr>
      <vt:lpstr>What is GraphQL</vt:lpstr>
      <vt:lpstr>GraphQL: who is using it… to name a few?</vt:lpstr>
      <vt:lpstr>GraphQL: as a replacement for REST?</vt:lpstr>
      <vt:lpstr>Consider this website…using REST (1)</vt:lpstr>
      <vt:lpstr>Consider this website…using REST (2)</vt:lpstr>
      <vt:lpstr>With REST we can solve this right?!</vt:lpstr>
      <vt:lpstr>But the problem with REST</vt:lpstr>
      <vt:lpstr>What if… GraphQL!</vt:lpstr>
      <vt:lpstr>The same website…using GraphQL</vt:lpstr>
      <vt:lpstr>Agenda</vt:lpstr>
      <vt:lpstr>GraphQL schema</vt:lpstr>
      <vt:lpstr>GraphQL schema definition</vt:lpstr>
      <vt:lpstr>GraphQL schema: types 1/3</vt:lpstr>
      <vt:lpstr>GraphQL schema: types 2/3</vt:lpstr>
      <vt:lpstr>GraphQL schema: types 3/3</vt:lpstr>
      <vt:lpstr>GraphQL schema: model the shape of your data</vt:lpstr>
      <vt:lpstr>GraphQL schema: Query type</vt:lpstr>
      <vt:lpstr>Agenda</vt:lpstr>
      <vt:lpstr>GraphQL: what do you implement</vt:lpstr>
      <vt:lpstr>GraphQL runtime(s)</vt:lpstr>
      <vt:lpstr>GraphQL Java, the players…</vt:lpstr>
      <vt:lpstr>GraphQL Java: developing the schema</vt:lpstr>
      <vt:lpstr>GraphQL Java: code-first, builder style</vt:lpstr>
      <vt:lpstr>GraphQL Java: code-first, reusable type</vt:lpstr>
      <vt:lpstr>GraphQL Java: DataFetcher (field resolver)</vt:lpstr>
      <vt:lpstr>GraphQL Java: developing the schema</vt:lpstr>
      <vt:lpstr>GraphQL Java: schema-first</vt:lpstr>
      <vt:lpstr>GraphQL Java: developing the schema</vt:lpstr>
      <vt:lpstr>graphql-java-tools: schema-first</vt:lpstr>
      <vt:lpstr>GraphQL SPQR: code (only) first</vt:lpstr>
      <vt:lpstr>GraphQL Java: defining a query</vt:lpstr>
      <vt:lpstr>GraphQL Java: executing queries</vt:lpstr>
      <vt:lpstr>GraphQL: Execution Result</vt:lpstr>
      <vt:lpstr>GraphQL: Execution Result</vt:lpstr>
      <vt:lpstr>Agenda</vt:lpstr>
      <vt:lpstr>GraphQL mutation: schema</vt:lpstr>
      <vt:lpstr>GraphQL mutation: schema</vt:lpstr>
      <vt:lpstr>GraphQL mutation: query</vt:lpstr>
      <vt:lpstr>Agenda</vt:lpstr>
      <vt:lpstr>GraphQL introspection: schema</vt:lpstr>
      <vt:lpstr>GraphQL introspection: type</vt:lpstr>
      <vt:lpstr>Agenda</vt:lpstr>
      <vt:lpstr>GraphiQL</vt:lpstr>
      <vt:lpstr>GraphQL Voyager</vt:lpstr>
      <vt:lpstr>Agenda</vt:lpstr>
      <vt:lpstr>Demo</vt:lpstr>
      <vt:lpstr>Aren`t there any problems?</vt:lpstr>
      <vt:lpstr>Summary and conclusion</vt:lpstr>
      <vt:lpstr>Links</vt:lpstr>
      <vt:lpstr>Questions?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GraphQL</dc:title>
  <cp:lastModifiedBy>Microsoft Office-gebruiker</cp:lastModifiedBy>
  <cp:revision>217</cp:revision>
  <cp:lastPrinted>2017-10-11T13:03:38Z</cp:lastPrinted>
  <dcterms:modified xsi:type="dcterms:W3CDTF">2017-10-12T19:56:52Z</dcterms:modified>
</cp:coreProperties>
</file>